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x="18288000" cy="10287000"/>
  <p:notesSz cx="6858000" cy="9144000"/>
  <p:embeddedFontLst>
    <p:embeddedFont>
      <p:font typeface="Canva Sans Bold" charset="1" panose="020B0803030501040103"/>
      <p:regular r:id="rId58"/>
    </p:embeddedFont>
    <p:embeddedFont>
      <p:font typeface="Canva Sans" charset="1" panose="020B0503030501040103"/>
      <p:regular r:id="rId59"/>
    </p:embeddedFont>
    <p:embeddedFont>
      <p:font typeface="Times New Roman" charset="1" panose="02030502070405020303"/>
      <p:regular r:id="rId60"/>
    </p:embeddedFont>
    <p:embeddedFont>
      <p:font typeface="Times New Roman Bold" charset="1" panose="02030802070405020303"/>
      <p:regular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gif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embeddings/oleObject1.bin" Type="http://schemas.openxmlformats.org/officeDocument/2006/relationships/oleObject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embeddings/oleObject2.bin" Type="http://schemas.openxmlformats.org/officeDocument/2006/relationships/oleObjec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75545" y="1695019"/>
            <a:ext cx="7022895" cy="5650504"/>
          </a:xfrm>
          <a:custGeom>
            <a:avLst/>
            <a:gdLst/>
            <a:ahLst/>
            <a:cxnLst/>
            <a:rect r="r" b="b" t="t" l="l"/>
            <a:pathLst>
              <a:path h="5650504" w="7022895">
                <a:moveTo>
                  <a:pt x="0" y="0"/>
                </a:moveTo>
                <a:lnTo>
                  <a:pt x="7022895" y="0"/>
                </a:lnTo>
                <a:lnTo>
                  <a:pt x="7022895" y="5650505"/>
                </a:lnTo>
                <a:lnTo>
                  <a:pt x="0" y="5650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301263" y="5656567"/>
            <a:ext cx="2074282" cy="207428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638671" y="6041892"/>
            <a:ext cx="1299942" cy="1303631"/>
          </a:xfrm>
          <a:custGeom>
            <a:avLst/>
            <a:gdLst/>
            <a:ahLst/>
            <a:cxnLst/>
            <a:rect r="r" b="b" t="t" l="l"/>
            <a:pathLst>
              <a:path h="1303631" w="1299942">
                <a:moveTo>
                  <a:pt x="0" y="0"/>
                </a:moveTo>
                <a:lnTo>
                  <a:pt x="1299942" y="0"/>
                </a:lnTo>
                <a:lnTo>
                  <a:pt x="1299942" y="1303632"/>
                </a:lnTo>
                <a:lnTo>
                  <a:pt x="0" y="13036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1" t="0" r="-141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331049" y="7702024"/>
            <a:ext cx="9625902" cy="1556276"/>
            <a:chOff x="0" y="0"/>
            <a:chExt cx="1067268" cy="1725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67268" cy="172552"/>
            </a:xfrm>
            <a:custGeom>
              <a:avLst/>
              <a:gdLst/>
              <a:ahLst/>
              <a:cxnLst/>
              <a:rect r="r" b="b" t="t" l="l"/>
              <a:pathLst>
                <a:path h="172552" w="1067268">
                  <a:moveTo>
                    <a:pt x="10456" y="0"/>
                  </a:moveTo>
                  <a:lnTo>
                    <a:pt x="1056813" y="0"/>
                  </a:lnTo>
                  <a:cubicBezTo>
                    <a:pt x="1059586" y="0"/>
                    <a:pt x="1062245" y="1102"/>
                    <a:pt x="1064206" y="3062"/>
                  </a:cubicBezTo>
                  <a:cubicBezTo>
                    <a:pt x="1066167" y="5023"/>
                    <a:pt x="1067268" y="7683"/>
                    <a:pt x="1067268" y="10456"/>
                  </a:cubicBezTo>
                  <a:lnTo>
                    <a:pt x="1067268" y="162096"/>
                  </a:lnTo>
                  <a:cubicBezTo>
                    <a:pt x="1067268" y="164869"/>
                    <a:pt x="1066167" y="167528"/>
                    <a:pt x="1064206" y="169489"/>
                  </a:cubicBezTo>
                  <a:cubicBezTo>
                    <a:pt x="1062245" y="171450"/>
                    <a:pt x="1059586" y="172552"/>
                    <a:pt x="1056813" y="172552"/>
                  </a:cubicBezTo>
                  <a:lnTo>
                    <a:pt x="10456" y="172552"/>
                  </a:lnTo>
                  <a:cubicBezTo>
                    <a:pt x="7683" y="172552"/>
                    <a:pt x="5023" y="171450"/>
                    <a:pt x="3062" y="169489"/>
                  </a:cubicBezTo>
                  <a:cubicBezTo>
                    <a:pt x="1102" y="167528"/>
                    <a:pt x="0" y="164869"/>
                    <a:pt x="0" y="162096"/>
                  </a:cubicBezTo>
                  <a:lnTo>
                    <a:pt x="0" y="10456"/>
                  </a:lnTo>
                  <a:cubicBezTo>
                    <a:pt x="0" y="7683"/>
                    <a:pt x="1102" y="5023"/>
                    <a:pt x="3062" y="3062"/>
                  </a:cubicBezTo>
                  <a:cubicBezTo>
                    <a:pt x="5023" y="1102"/>
                    <a:pt x="7683" y="0"/>
                    <a:pt x="10456" y="0"/>
                  </a:cubicBezTo>
                  <a:close/>
                </a:path>
              </a:pathLst>
            </a:custGeom>
            <a:solidFill>
              <a:srgbClr val="FBFDFC"/>
            </a:solidFill>
            <a:ln w="38100" cap="sq">
              <a:solidFill>
                <a:srgbClr val="61CEE1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67268" cy="2106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938613" y="7941682"/>
            <a:ext cx="8410773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Azure Full Course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902" y="7020915"/>
            <a:ext cx="18318902" cy="2237385"/>
            <a:chOff x="0" y="0"/>
            <a:chExt cx="2594838" cy="3169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94838" cy="316921"/>
            </a:xfrm>
            <a:custGeom>
              <a:avLst/>
              <a:gdLst/>
              <a:ahLst/>
              <a:cxnLst/>
              <a:rect r="r" b="b" t="t" l="l"/>
              <a:pathLst>
                <a:path h="316921" w="2594838">
                  <a:moveTo>
                    <a:pt x="5494" y="0"/>
                  </a:moveTo>
                  <a:lnTo>
                    <a:pt x="2589344" y="0"/>
                  </a:lnTo>
                  <a:cubicBezTo>
                    <a:pt x="2592378" y="0"/>
                    <a:pt x="2594838" y="2460"/>
                    <a:pt x="2594838" y="5494"/>
                  </a:cubicBezTo>
                  <a:lnTo>
                    <a:pt x="2594838" y="311427"/>
                  </a:lnTo>
                  <a:cubicBezTo>
                    <a:pt x="2594838" y="314462"/>
                    <a:pt x="2592378" y="316921"/>
                    <a:pt x="2589344" y="316921"/>
                  </a:cubicBezTo>
                  <a:lnTo>
                    <a:pt x="5494" y="316921"/>
                  </a:lnTo>
                  <a:cubicBezTo>
                    <a:pt x="2460" y="316921"/>
                    <a:pt x="0" y="314462"/>
                    <a:pt x="0" y="311427"/>
                  </a:cubicBezTo>
                  <a:lnTo>
                    <a:pt x="0" y="5494"/>
                  </a:lnTo>
                  <a:cubicBezTo>
                    <a:pt x="0" y="2460"/>
                    <a:pt x="2460" y="0"/>
                    <a:pt x="5494" y="0"/>
                  </a:cubicBezTo>
                  <a:close/>
                </a:path>
              </a:pathLst>
            </a:custGeom>
            <a:solidFill>
              <a:srgbClr val="3787B6"/>
            </a:solidFill>
            <a:ln w="38100" cap="sq">
              <a:solidFill>
                <a:srgbClr val="61CEE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94838" cy="355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182080" y="7539590"/>
            <a:ext cx="8665534" cy="1208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0"/>
              </a:lnSpc>
            </a:pPr>
            <a:r>
              <a:rPr lang="en-US" sz="700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is Cloud?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180136" y="2589352"/>
            <a:ext cx="4023672" cy="4013254"/>
            <a:chOff x="0" y="0"/>
            <a:chExt cx="1576662" cy="15725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76662" cy="1572580"/>
            </a:xfrm>
            <a:custGeom>
              <a:avLst/>
              <a:gdLst/>
              <a:ahLst/>
              <a:cxnLst/>
              <a:rect r="r" b="b" t="t" l="l"/>
              <a:pathLst>
                <a:path h="1572580" w="1576662">
                  <a:moveTo>
                    <a:pt x="788331" y="0"/>
                  </a:moveTo>
                  <a:cubicBezTo>
                    <a:pt x="352948" y="0"/>
                    <a:pt x="0" y="352034"/>
                    <a:pt x="0" y="786290"/>
                  </a:cubicBezTo>
                  <a:cubicBezTo>
                    <a:pt x="0" y="1220546"/>
                    <a:pt x="352948" y="1572580"/>
                    <a:pt x="788331" y="1572580"/>
                  </a:cubicBezTo>
                  <a:cubicBezTo>
                    <a:pt x="1223714" y="1572580"/>
                    <a:pt x="1576662" y="1220546"/>
                    <a:pt x="1576662" y="786290"/>
                  </a:cubicBezTo>
                  <a:cubicBezTo>
                    <a:pt x="1576662" y="352034"/>
                    <a:pt x="1223714" y="0"/>
                    <a:pt x="7883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3787B6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47812" y="-128796"/>
              <a:ext cx="1281038" cy="15539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60"/>
                </a:lnSpc>
              </a:pPr>
              <a:r>
                <a:rPr lang="en-US" sz="14400">
                  <a:solidFill>
                    <a:srgbClr val="3787B6"/>
                  </a:solidFill>
                  <a:latin typeface="Canva Sans"/>
                  <a:ea typeface="Canva Sans"/>
                  <a:cs typeface="Canva Sans"/>
                  <a:sym typeface="Canva Sans"/>
                </a:rPr>
                <a:t>1</a:t>
              </a:r>
            </a:p>
          </p:txBody>
        </p:sp>
      </p:grpSp>
    </p:spTree>
  </p:cSld>
  <p:clrMapOvr>
    <a:masterClrMapping/>
  </p:clrMapOvr>
  <p:transition spd="slow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318902" cy="2237385"/>
            <a:chOff x="0" y="0"/>
            <a:chExt cx="2594838" cy="3169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94838" cy="316921"/>
            </a:xfrm>
            <a:custGeom>
              <a:avLst/>
              <a:gdLst/>
              <a:ahLst/>
              <a:cxnLst/>
              <a:rect r="r" b="b" t="t" l="l"/>
              <a:pathLst>
                <a:path h="316921" w="2594838">
                  <a:moveTo>
                    <a:pt x="5494" y="0"/>
                  </a:moveTo>
                  <a:lnTo>
                    <a:pt x="2589344" y="0"/>
                  </a:lnTo>
                  <a:cubicBezTo>
                    <a:pt x="2592378" y="0"/>
                    <a:pt x="2594838" y="2460"/>
                    <a:pt x="2594838" y="5494"/>
                  </a:cubicBezTo>
                  <a:lnTo>
                    <a:pt x="2594838" y="311427"/>
                  </a:lnTo>
                  <a:cubicBezTo>
                    <a:pt x="2594838" y="314462"/>
                    <a:pt x="2592378" y="316921"/>
                    <a:pt x="2589344" y="316921"/>
                  </a:cubicBezTo>
                  <a:lnTo>
                    <a:pt x="5494" y="316921"/>
                  </a:lnTo>
                  <a:cubicBezTo>
                    <a:pt x="2460" y="316921"/>
                    <a:pt x="0" y="314462"/>
                    <a:pt x="0" y="311427"/>
                  </a:cubicBezTo>
                  <a:lnTo>
                    <a:pt x="0" y="5494"/>
                  </a:lnTo>
                  <a:cubicBezTo>
                    <a:pt x="0" y="2460"/>
                    <a:pt x="2460" y="0"/>
                    <a:pt x="5494" y="0"/>
                  </a:cubicBezTo>
                  <a:close/>
                </a:path>
              </a:pathLst>
            </a:custGeom>
            <a:solidFill>
              <a:srgbClr val="3787B6"/>
            </a:solidFill>
            <a:ln w="38100" cap="sq">
              <a:solidFill>
                <a:srgbClr val="61CEE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94838" cy="355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143945" y="3998120"/>
            <a:ext cx="5730438" cy="4727612"/>
          </a:xfrm>
          <a:custGeom>
            <a:avLst/>
            <a:gdLst/>
            <a:ahLst/>
            <a:cxnLst/>
            <a:rect r="r" b="b" t="t" l="l"/>
            <a:pathLst>
              <a:path h="4727612" w="5730438">
                <a:moveTo>
                  <a:pt x="0" y="0"/>
                </a:moveTo>
                <a:lnTo>
                  <a:pt x="5730438" y="0"/>
                </a:lnTo>
                <a:lnTo>
                  <a:pt x="5730438" y="4727612"/>
                </a:lnTo>
                <a:lnTo>
                  <a:pt x="0" y="47276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12982" y="510778"/>
            <a:ext cx="8729779" cy="1203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3"/>
              </a:lnSpc>
            </a:pPr>
            <a:r>
              <a:rPr lang="en-US" sz="700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is Cloud?</a:t>
            </a:r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318902" cy="2237385"/>
            <a:chOff x="0" y="0"/>
            <a:chExt cx="2594838" cy="3169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94838" cy="316921"/>
            </a:xfrm>
            <a:custGeom>
              <a:avLst/>
              <a:gdLst/>
              <a:ahLst/>
              <a:cxnLst/>
              <a:rect r="r" b="b" t="t" l="l"/>
              <a:pathLst>
                <a:path h="316921" w="2594838">
                  <a:moveTo>
                    <a:pt x="5494" y="0"/>
                  </a:moveTo>
                  <a:lnTo>
                    <a:pt x="2589344" y="0"/>
                  </a:lnTo>
                  <a:cubicBezTo>
                    <a:pt x="2592378" y="0"/>
                    <a:pt x="2594838" y="2460"/>
                    <a:pt x="2594838" y="5494"/>
                  </a:cubicBezTo>
                  <a:lnTo>
                    <a:pt x="2594838" y="311427"/>
                  </a:lnTo>
                  <a:cubicBezTo>
                    <a:pt x="2594838" y="314462"/>
                    <a:pt x="2592378" y="316921"/>
                    <a:pt x="2589344" y="316921"/>
                  </a:cubicBezTo>
                  <a:lnTo>
                    <a:pt x="5494" y="316921"/>
                  </a:lnTo>
                  <a:cubicBezTo>
                    <a:pt x="2460" y="316921"/>
                    <a:pt x="0" y="314462"/>
                    <a:pt x="0" y="311427"/>
                  </a:cubicBezTo>
                  <a:lnTo>
                    <a:pt x="0" y="5494"/>
                  </a:lnTo>
                  <a:cubicBezTo>
                    <a:pt x="0" y="2460"/>
                    <a:pt x="2460" y="0"/>
                    <a:pt x="5494" y="0"/>
                  </a:cubicBezTo>
                  <a:close/>
                </a:path>
              </a:pathLst>
            </a:custGeom>
            <a:solidFill>
              <a:srgbClr val="3787B6"/>
            </a:solidFill>
            <a:ln w="38100" cap="sq">
              <a:solidFill>
                <a:srgbClr val="61CEE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94838" cy="355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146325" y="4451467"/>
            <a:ext cx="4717966" cy="4116425"/>
          </a:xfrm>
          <a:custGeom>
            <a:avLst/>
            <a:gdLst/>
            <a:ahLst/>
            <a:cxnLst/>
            <a:rect r="r" b="b" t="t" l="l"/>
            <a:pathLst>
              <a:path h="4116425" w="4717966">
                <a:moveTo>
                  <a:pt x="0" y="0"/>
                </a:moveTo>
                <a:lnTo>
                  <a:pt x="4717966" y="0"/>
                </a:lnTo>
                <a:lnTo>
                  <a:pt x="4717966" y="4116425"/>
                </a:lnTo>
                <a:lnTo>
                  <a:pt x="0" y="41164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12982" y="510778"/>
            <a:ext cx="8729779" cy="1203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3"/>
              </a:lnSpc>
            </a:pPr>
            <a:r>
              <a:rPr lang="en-US" sz="700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is Cloud?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09708" y="3059148"/>
            <a:ext cx="10236617" cy="916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Previously we store data in harddisk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09708" y="5956277"/>
            <a:ext cx="10236617" cy="916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Hard disk crashed Data will loss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953000"/>
            <a:ext cx="4660455" cy="916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Disadvantages: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9708" y="6958307"/>
            <a:ext cx="5884490" cy="916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Limited Capacity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09708" y="7960337"/>
            <a:ext cx="8989914" cy="916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need to carry every where </a:t>
            </a:r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318902" cy="2237385"/>
            <a:chOff x="0" y="0"/>
            <a:chExt cx="2594838" cy="3169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94838" cy="316921"/>
            </a:xfrm>
            <a:custGeom>
              <a:avLst/>
              <a:gdLst/>
              <a:ahLst/>
              <a:cxnLst/>
              <a:rect r="r" b="b" t="t" l="l"/>
              <a:pathLst>
                <a:path h="316921" w="2594838">
                  <a:moveTo>
                    <a:pt x="5494" y="0"/>
                  </a:moveTo>
                  <a:lnTo>
                    <a:pt x="2589344" y="0"/>
                  </a:lnTo>
                  <a:cubicBezTo>
                    <a:pt x="2592378" y="0"/>
                    <a:pt x="2594838" y="2460"/>
                    <a:pt x="2594838" y="5494"/>
                  </a:cubicBezTo>
                  <a:lnTo>
                    <a:pt x="2594838" y="311427"/>
                  </a:lnTo>
                  <a:cubicBezTo>
                    <a:pt x="2594838" y="314462"/>
                    <a:pt x="2592378" y="316921"/>
                    <a:pt x="2589344" y="316921"/>
                  </a:cubicBezTo>
                  <a:lnTo>
                    <a:pt x="5494" y="316921"/>
                  </a:lnTo>
                  <a:cubicBezTo>
                    <a:pt x="2460" y="316921"/>
                    <a:pt x="0" y="314462"/>
                    <a:pt x="0" y="311427"/>
                  </a:cubicBezTo>
                  <a:lnTo>
                    <a:pt x="0" y="5494"/>
                  </a:lnTo>
                  <a:cubicBezTo>
                    <a:pt x="0" y="2460"/>
                    <a:pt x="2460" y="0"/>
                    <a:pt x="5494" y="0"/>
                  </a:cubicBezTo>
                  <a:close/>
                </a:path>
              </a:pathLst>
            </a:custGeom>
            <a:solidFill>
              <a:srgbClr val="3787B6"/>
            </a:solidFill>
            <a:ln w="38100" cap="sq">
              <a:solidFill>
                <a:srgbClr val="61CEE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94838" cy="355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489635" y="3542402"/>
            <a:ext cx="5095563" cy="5076455"/>
          </a:xfrm>
          <a:custGeom>
            <a:avLst/>
            <a:gdLst/>
            <a:ahLst/>
            <a:cxnLst/>
            <a:rect r="r" b="b" t="t" l="l"/>
            <a:pathLst>
              <a:path h="5076455" w="5095563">
                <a:moveTo>
                  <a:pt x="0" y="0"/>
                </a:moveTo>
                <a:lnTo>
                  <a:pt x="5095563" y="0"/>
                </a:lnTo>
                <a:lnTo>
                  <a:pt x="5095563" y="5076455"/>
                </a:lnTo>
                <a:lnTo>
                  <a:pt x="0" y="50764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12982" y="510778"/>
            <a:ext cx="8729779" cy="1203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3"/>
              </a:lnSpc>
            </a:pPr>
            <a:r>
              <a:rPr lang="en-US" sz="700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is Cloud?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255640"/>
            <a:ext cx="8491233" cy="345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 means </a:t>
            </a:r>
            <a:r>
              <a:rPr lang="en-US" sz="48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storing and accessing data and programs</a:t>
            </a:r>
            <a:r>
              <a:rPr lang="en-U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over the internet instead of on your computer's hard drive.</a:t>
            </a:r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318902" cy="2237385"/>
            <a:chOff x="0" y="0"/>
            <a:chExt cx="2594838" cy="3169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94838" cy="316921"/>
            </a:xfrm>
            <a:custGeom>
              <a:avLst/>
              <a:gdLst/>
              <a:ahLst/>
              <a:cxnLst/>
              <a:rect r="r" b="b" t="t" l="l"/>
              <a:pathLst>
                <a:path h="316921" w="2594838">
                  <a:moveTo>
                    <a:pt x="5494" y="0"/>
                  </a:moveTo>
                  <a:lnTo>
                    <a:pt x="2589344" y="0"/>
                  </a:lnTo>
                  <a:cubicBezTo>
                    <a:pt x="2592378" y="0"/>
                    <a:pt x="2594838" y="2460"/>
                    <a:pt x="2594838" y="5494"/>
                  </a:cubicBezTo>
                  <a:lnTo>
                    <a:pt x="2594838" y="311427"/>
                  </a:lnTo>
                  <a:cubicBezTo>
                    <a:pt x="2594838" y="314462"/>
                    <a:pt x="2592378" y="316921"/>
                    <a:pt x="2589344" y="316921"/>
                  </a:cubicBezTo>
                  <a:lnTo>
                    <a:pt x="5494" y="316921"/>
                  </a:lnTo>
                  <a:cubicBezTo>
                    <a:pt x="2460" y="316921"/>
                    <a:pt x="0" y="314462"/>
                    <a:pt x="0" y="311427"/>
                  </a:cubicBezTo>
                  <a:lnTo>
                    <a:pt x="0" y="5494"/>
                  </a:lnTo>
                  <a:cubicBezTo>
                    <a:pt x="0" y="2460"/>
                    <a:pt x="2460" y="0"/>
                    <a:pt x="5494" y="0"/>
                  </a:cubicBezTo>
                  <a:close/>
                </a:path>
              </a:pathLst>
            </a:custGeom>
            <a:solidFill>
              <a:srgbClr val="3787B6"/>
            </a:solidFill>
            <a:ln w="38100" cap="sq">
              <a:solidFill>
                <a:srgbClr val="61CEE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94838" cy="355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489635" y="3542402"/>
            <a:ext cx="5095563" cy="5076455"/>
          </a:xfrm>
          <a:custGeom>
            <a:avLst/>
            <a:gdLst/>
            <a:ahLst/>
            <a:cxnLst/>
            <a:rect r="r" b="b" t="t" l="l"/>
            <a:pathLst>
              <a:path h="5076455" w="5095563">
                <a:moveTo>
                  <a:pt x="0" y="0"/>
                </a:moveTo>
                <a:lnTo>
                  <a:pt x="5095563" y="0"/>
                </a:lnTo>
                <a:lnTo>
                  <a:pt x="5095563" y="5076455"/>
                </a:lnTo>
                <a:lnTo>
                  <a:pt x="0" y="50764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70321" y="3086100"/>
            <a:ext cx="2429661" cy="2429661"/>
          </a:xfrm>
          <a:custGeom>
            <a:avLst/>
            <a:gdLst/>
            <a:ahLst/>
            <a:cxnLst/>
            <a:rect r="r" b="b" t="t" l="l"/>
            <a:pathLst>
              <a:path h="2429661" w="2429661">
                <a:moveTo>
                  <a:pt x="0" y="0"/>
                </a:moveTo>
                <a:lnTo>
                  <a:pt x="2429661" y="0"/>
                </a:lnTo>
                <a:lnTo>
                  <a:pt x="2429661" y="2429661"/>
                </a:lnTo>
                <a:lnTo>
                  <a:pt x="0" y="24296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850447" y="3542402"/>
            <a:ext cx="2732093" cy="2732093"/>
          </a:xfrm>
          <a:custGeom>
            <a:avLst/>
            <a:gdLst/>
            <a:ahLst/>
            <a:cxnLst/>
            <a:rect r="r" b="b" t="t" l="l"/>
            <a:pathLst>
              <a:path h="2732093" w="2732093">
                <a:moveTo>
                  <a:pt x="0" y="0"/>
                </a:moveTo>
                <a:lnTo>
                  <a:pt x="2732093" y="0"/>
                </a:lnTo>
                <a:lnTo>
                  <a:pt x="2732093" y="2732093"/>
                </a:lnTo>
                <a:lnTo>
                  <a:pt x="0" y="27320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33204" y="6671794"/>
            <a:ext cx="2392083" cy="2392083"/>
          </a:xfrm>
          <a:custGeom>
            <a:avLst/>
            <a:gdLst/>
            <a:ahLst/>
            <a:cxnLst/>
            <a:rect r="r" b="b" t="t" l="l"/>
            <a:pathLst>
              <a:path h="2392083" w="2392083">
                <a:moveTo>
                  <a:pt x="0" y="0"/>
                </a:moveTo>
                <a:lnTo>
                  <a:pt x="2392083" y="0"/>
                </a:lnTo>
                <a:lnTo>
                  <a:pt x="2392083" y="2392084"/>
                </a:lnTo>
                <a:lnTo>
                  <a:pt x="0" y="23920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212982" y="510778"/>
            <a:ext cx="8729779" cy="1203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3"/>
              </a:lnSpc>
            </a:pPr>
            <a:r>
              <a:rPr lang="en-US" sz="700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is Cloud?</a:t>
            </a:r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318902" cy="2237385"/>
            <a:chOff x="0" y="0"/>
            <a:chExt cx="2594838" cy="3169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94838" cy="316921"/>
            </a:xfrm>
            <a:custGeom>
              <a:avLst/>
              <a:gdLst/>
              <a:ahLst/>
              <a:cxnLst/>
              <a:rect r="r" b="b" t="t" l="l"/>
              <a:pathLst>
                <a:path h="316921" w="2594838">
                  <a:moveTo>
                    <a:pt x="5494" y="0"/>
                  </a:moveTo>
                  <a:lnTo>
                    <a:pt x="2589344" y="0"/>
                  </a:lnTo>
                  <a:cubicBezTo>
                    <a:pt x="2592378" y="0"/>
                    <a:pt x="2594838" y="2460"/>
                    <a:pt x="2594838" y="5494"/>
                  </a:cubicBezTo>
                  <a:lnTo>
                    <a:pt x="2594838" y="311427"/>
                  </a:lnTo>
                  <a:cubicBezTo>
                    <a:pt x="2594838" y="314462"/>
                    <a:pt x="2592378" y="316921"/>
                    <a:pt x="2589344" y="316921"/>
                  </a:cubicBezTo>
                  <a:lnTo>
                    <a:pt x="5494" y="316921"/>
                  </a:lnTo>
                  <a:cubicBezTo>
                    <a:pt x="2460" y="316921"/>
                    <a:pt x="0" y="314462"/>
                    <a:pt x="0" y="311427"/>
                  </a:cubicBezTo>
                  <a:lnTo>
                    <a:pt x="0" y="5494"/>
                  </a:lnTo>
                  <a:cubicBezTo>
                    <a:pt x="0" y="2460"/>
                    <a:pt x="2460" y="0"/>
                    <a:pt x="5494" y="0"/>
                  </a:cubicBezTo>
                  <a:close/>
                </a:path>
              </a:pathLst>
            </a:custGeom>
            <a:solidFill>
              <a:srgbClr val="3787B6"/>
            </a:solidFill>
            <a:ln w="38100" cap="sq">
              <a:solidFill>
                <a:srgbClr val="61CEE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94838" cy="355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970508" y="4242134"/>
            <a:ext cx="1678703" cy="1678703"/>
          </a:xfrm>
          <a:custGeom>
            <a:avLst/>
            <a:gdLst/>
            <a:ahLst/>
            <a:cxnLst/>
            <a:rect r="r" b="b" t="t" l="l"/>
            <a:pathLst>
              <a:path h="1678703" w="1678703">
                <a:moveTo>
                  <a:pt x="0" y="0"/>
                </a:moveTo>
                <a:lnTo>
                  <a:pt x="1678703" y="0"/>
                </a:lnTo>
                <a:lnTo>
                  <a:pt x="1678703" y="1678702"/>
                </a:lnTo>
                <a:lnTo>
                  <a:pt x="0" y="16787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93095" y="4557402"/>
            <a:ext cx="1887659" cy="1887659"/>
          </a:xfrm>
          <a:custGeom>
            <a:avLst/>
            <a:gdLst/>
            <a:ahLst/>
            <a:cxnLst/>
            <a:rect r="r" b="b" t="t" l="l"/>
            <a:pathLst>
              <a:path h="1887659" w="1887659">
                <a:moveTo>
                  <a:pt x="0" y="0"/>
                </a:moveTo>
                <a:lnTo>
                  <a:pt x="1887659" y="0"/>
                </a:lnTo>
                <a:lnTo>
                  <a:pt x="1887659" y="1887660"/>
                </a:lnTo>
                <a:lnTo>
                  <a:pt x="0" y="1887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23035" y="6719564"/>
            <a:ext cx="1652739" cy="1652739"/>
          </a:xfrm>
          <a:custGeom>
            <a:avLst/>
            <a:gdLst/>
            <a:ahLst/>
            <a:cxnLst/>
            <a:rect r="r" b="b" t="t" l="l"/>
            <a:pathLst>
              <a:path h="1652739" w="1652739">
                <a:moveTo>
                  <a:pt x="0" y="0"/>
                </a:moveTo>
                <a:lnTo>
                  <a:pt x="1652739" y="0"/>
                </a:lnTo>
                <a:lnTo>
                  <a:pt x="1652739" y="1652739"/>
                </a:lnTo>
                <a:lnTo>
                  <a:pt x="0" y="16527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53740" y="2830741"/>
            <a:ext cx="6180190" cy="61801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61CEE1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528155" y="5217612"/>
            <a:ext cx="10167893" cy="2454899"/>
          </a:xfrm>
          <a:custGeom>
            <a:avLst/>
            <a:gdLst/>
            <a:ahLst/>
            <a:cxnLst/>
            <a:rect r="r" b="b" t="t" l="l"/>
            <a:pathLst>
              <a:path h="2454899" w="10167893">
                <a:moveTo>
                  <a:pt x="0" y="0"/>
                </a:moveTo>
                <a:lnTo>
                  <a:pt x="10167892" y="0"/>
                </a:lnTo>
                <a:lnTo>
                  <a:pt x="10167892" y="2454899"/>
                </a:lnTo>
                <a:lnTo>
                  <a:pt x="0" y="24548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1146" t="-51707" r="0" b="-45669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212982" y="510778"/>
            <a:ext cx="8729779" cy="1203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3"/>
              </a:lnSpc>
            </a:pPr>
            <a:r>
              <a:rPr lang="en-US" sz="700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is Cloud?</a:t>
            </a:r>
          </a:p>
        </p:txBody>
      </p:sp>
    </p:spTree>
  </p:cSld>
  <p:clrMapOvr>
    <a:masterClrMapping/>
  </p:clrMapOvr>
  <p:transition spd="slow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318902" cy="2237385"/>
            <a:chOff x="0" y="0"/>
            <a:chExt cx="2594838" cy="3169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94838" cy="316921"/>
            </a:xfrm>
            <a:custGeom>
              <a:avLst/>
              <a:gdLst/>
              <a:ahLst/>
              <a:cxnLst/>
              <a:rect r="r" b="b" t="t" l="l"/>
              <a:pathLst>
                <a:path h="316921" w="2594838">
                  <a:moveTo>
                    <a:pt x="5494" y="0"/>
                  </a:moveTo>
                  <a:lnTo>
                    <a:pt x="2589344" y="0"/>
                  </a:lnTo>
                  <a:cubicBezTo>
                    <a:pt x="2592378" y="0"/>
                    <a:pt x="2594838" y="2460"/>
                    <a:pt x="2594838" y="5494"/>
                  </a:cubicBezTo>
                  <a:lnTo>
                    <a:pt x="2594838" y="311427"/>
                  </a:lnTo>
                  <a:cubicBezTo>
                    <a:pt x="2594838" y="314462"/>
                    <a:pt x="2592378" y="316921"/>
                    <a:pt x="2589344" y="316921"/>
                  </a:cubicBezTo>
                  <a:lnTo>
                    <a:pt x="5494" y="316921"/>
                  </a:lnTo>
                  <a:cubicBezTo>
                    <a:pt x="2460" y="316921"/>
                    <a:pt x="0" y="314462"/>
                    <a:pt x="0" y="311427"/>
                  </a:cubicBezTo>
                  <a:lnTo>
                    <a:pt x="0" y="5494"/>
                  </a:lnTo>
                  <a:cubicBezTo>
                    <a:pt x="0" y="2460"/>
                    <a:pt x="2460" y="0"/>
                    <a:pt x="5494" y="0"/>
                  </a:cubicBezTo>
                  <a:close/>
                </a:path>
              </a:pathLst>
            </a:custGeom>
            <a:solidFill>
              <a:srgbClr val="3787B6"/>
            </a:solidFill>
            <a:ln w="38100" cap="sq">
              <a:solidFill>
                <a:srgbClr val="61CEE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94838" cy="355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212982" y="7016078"/>
            <a:ext cx="10167893" cy="2454899"/>
          </a:xfrm>
          <a:custGeom>
            <a:avLst/>
            <a:gdLst/>
            <a:ahLst/>
            <a:cxnLst/>
            <a:rect r="r" b="b" t="t" l="l"/>
            <a:pathLst>
              <a:path h="2454899" w="10167893">
                <a:moveTo>
                  <a:pt x="0" y="0"/>
                </a:moveTo>
                <a:lnTo>
                  <a:pt x="10167893" y="0"/>
                </a:lnTo>
                <a:lnTo>
                  <a:pt x="10167893" y="2454898"/>
                </a:lnTo>
                <a:lnTo>
                  <a:pt x="0" y="24548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46" t="-51707" r="0" b="-4566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12982" y="510778"/>
            <a:ext cx="8729779" cy="1203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3"/>
              </a:lnSpc>
            </a:pPr>
            <a:r>
              <a:rPr lang="en-US" sz="700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is Cloud?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761296"/>
            <a:ext cx="15448658" cy="3880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</a:t>
            </a:r>
            <a:r>
              <a:rPr lang="en-US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 = Someone Else’s Computer (but with special features)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are renting computers, storage, and services online, and you can: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 them anytime, anywhere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Scale up or down depending on need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Pay only for what you use</a:t>
            </a:r>
          </a:p>
          <a:p>
            <a:pPr algn="l">
              <a:lnSpc>
                <a:spcPts val="5040"/>
              </a:lnSpc>
            </a:pPr>
          </a:p>
        </p:txBody>
      </p:sp>
    </p:spTree>
  </p:cSld>
  <p:clrMapOvr>
    <a:masterClrMapping/>
  </p:clrMapOvr>
  <p:transition spd="slow">
    <p:fade/>
  </p:transition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902" y="7020915"/>
            <a:ext cx="18318902" cy="2237385"/>
            <a:chOff x="0" y="0"/>
            <a:chExt cx="2594838" cy="3169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94838" cy="316921"/>
            </a:xfrm>
            <a:custGeom>
              <a:avLst/>
              <a:gdLst/>
              <a:ahLst/>
              <a:cxnLst/>
              <a:rect r="r" b="b" t="t" l="l"/>
              <a:pathLst>
                <a:path h="316921" w="2594838">
                  <a:moveTo>
                    <a:pt x="5494" y="0"/>
                  </a:moveTo>
                  <a:lnTo>
                    <a:pt x="2589344" y="0"/>
                  </a:lnTo>
                  <a:cubicBezTo>
                    <a:pt x="2592378" y="0"/>
                    <a:pt x="2594838" y="2460"/>
                    <a:pt x="2594838" y="5494"/>
                  </a:cubicBezTo>
                  <a:lnTo>
                    <a:pt x="2594838" y="311427"/>
                  </a:lnTo>
                  <a:cubicBezTo>
                    <a:pt x="2594838" y="314462"/>
                    <a:pt x="2592378" y="316921"/>
                    <a:pt x="2589344" y="316921"/>
                  </a:cubicBezTo>
                  <a:lnTo>
                    <a:pt x="5494" y="316921"/>
                  </a:lnTo>
                  <a:cubicBezTo>
                    <a:pt x="2460" y="316921"/>
                    <a:pt x="0" y="314462"/>
                    <a:pt x="0" y="311427"/>
                  </a:cubicBezTo>
                  <a:lnTo>
                    <a:pt x="0" y="5494"/>
                  </a:lnTo>
                  <a:cubicBezTo>
                    <a:pt x="0" y="2460"/>
                    <a:pt x="2460" y="0"/>
                    <a:pt x="5494" y="0"/>
                  </a:cubicBezTo>
                  <a:close/>
                </a:path>
              </a:pathLst>
            </a:custGeom>
            <a:solidFill>
              <a:srgbClr val="3787B6"/>
            </a:solidFill>
            <a:ln w="38100" cap="sq">
              <a:solidFill>
                <a:srgbClr val="61CEE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94838" cy="355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589939" y="7464155"/>
            <a:ext cx="13077220" cy="1208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0"/>
              </a:lnSpc>
            </a:pPr>
            <a:r>
              <a:rPr lang="en-US" sz="700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is Cloud Computing?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180136" y="2589352"/>
            <a:ext cx="4023672" cy="4013254"/>
            <a:chOff x="0" y="0"/>
            <a:chExt cx="1576662" cy="15725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76662" cy="1572580"/>
            </a:xfrm>
            <a:custGeom>
              <a:avLst/>
              <a:gdLst/>
              <a:ahLst/>
              <a:cxnLst/>
              <a:rect r="r" b="b" t="t" l="l"/>
              <a:pathLst>
                <a:path h="1572580" w="1576662">
                  <a:moveTo>
                    <a:pt x="788331" y="0"/>
                  </a:moveTo>
                  <a:cubicBezTo>
                    <a:pt x="352948" y="0"/>
                    <a:pt x="0" y="352034"/>
                    <a:pt x="0" y="786290"/>
                  </a:cubicBezTo>
                  <a:cubicBezTo>
                    <a:pt x="0" y="1220546"/>
                    <a:pt x="352948" y="1572580"/>
                    <a:pt x="788331" y="1572580"/>
                  </a:cubicBezTo>
                  <a:cubicBezTo>
                    <a:pt x="1223714" y="1572580"/>
                    <a:pt x="1576662" y="1220546"/>
                    <a:pt x="1576662" y="786290"/>
                  </a:cubicBezTo>
                  <a:cubicBezTo>
                    <a:pt x="1576662" y="352034"/>
                    <a:pt x="1223714" y="0"/>
                    <a:pt x="7883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3787B6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47812" y="-128796"/>
              <a:ext cx="1281038" cy="15539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60"/>
                </a:lnSpc>
              </a:pPr>
              <a:r>
                <a:rPr lang="en-US" sz="14400">
                  <a:solidFill>
                    <a:srgbClr val="3787B6"/>
                  </a:solidFill>
                  <a:latin typeface="Canva Sans"/>
                  <a:ea typeface="Canva Sans"/>
                  <a:cs typeface="Canva Sans"/>
                  <a:sym typeface="Canva Sans"/>
                </a:rPr>
                <a:t>2</a:t>
              </a:r>
            </a:p>
          </p:txBody>
        </p:sp>
      </p:grpSp>
    </p:spTree>
  </p:cSld>
  <p:clrMapOvr>
    <a:masterClrMapping/>
  </p:clrMapOvr>
  <p:transition spd="slow">
    <p:fad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9993"/>
            <a:ext cx="18318902" cy="2237385"/>
            <a:chOff x="0" y="0"/>
            <a:chExt cx="2594838" cy="3169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94838" cy="316921"/>
            </a:xfrm>
            <a:custGeom>
              <a:avLst/>
              <a:gdLst/>
              <a:ahLst/>
              <a:cxnLst/>
              <a:rect r="r" b="b" t="t" l="l"/>
              <a:pathLst>
                <a:path h="316921" w="2594838">
                  <a:moveTo>
                    <a:pt x="5494" y="0"/>
                  </a:moveTo>
                  <a:lnTo>
                    <a:pt x="2589344" y="0"/>
                  </a:lnTo>
                  <a:cubicBezTo>
                    <a:pt x="2592378" y="0"/>
                    <a:pt x="2594838" y="2460"/>
                    <a:pt x="2594838" y="5494"/>
                  </a:cubicBezTo>
                  <a:lnTo>
                    <a:pt x="2594838" y="311427"/>
                  </a:lnTo>
                  <a:cubicBezTo>
                    <a:pt x="2594838" y="314462"/>
                    <a:pt x="2592378" y="316921"/>
                    <a:pt x="2589344" y="316921"/>
                  </a:cubicBezTo>
                  <a:lnTo>
                    <a:pt x="5494" y="316921"/>
                  </a:lnTo>
                  <a:cubicBezTo>
                    <a:pt x="2460" y="316921"/>
                    <a:pt x="0" y="314462"/>
                    <a:pt x="0" y="311427"/>
                  </a:cubicBezTo>
                  <a:lnTo>
                    <a:pt x="0" y="5494"/>
                  </a:lnTo>
                  <a:cubicBezTo>
                    <a:pt x="0" y="2460"/>
                    <a:pt x="2460" y="0"/>
                    <a:pt x="5494" y="0"/>
                  </a:cubicBezTo>
                  <a:close/>
                </a:path>
              </a:pathLst>
            </a:custGeom>
            <a:solidFill>
              <a:srgbClr val="3787B6"/>
            </a:solidFill>
            <a:ln w="38100" cap="sq">
              <a:solidFill>
                <a:srgbClr val="61CEE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94838" cy="355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105914" y="3858294"/>
            <a:ext cx="5068836" cy="4384543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620841" y="353247"/>
            <a:ext cx="13077220" cy="1208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0"/>
              </a:lnSpc>
            </a:pPr>
            <a:r>
              <a:rPr lang="en-US" sz="700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is Cloud Computing?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21412" y="4226845"/>
            <a:ext cx="6709094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Clou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 computing lets you access and use IT resources (like data storage and servers) on-demand over the internet without having to buy or maintain physical hardware.</a:t>
            </a:r>
          </a:p>
        </p:txBody>
      </p:sp>
    </p:spTree>
  </p:cSld>
  <p:clrMapOvr>
    <a:masterClrMapping/>
  </p:clrMapOvr>
  <p:transition spd="slow">
    <p:fade/>
  </p:transition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9993"/>
            <a:ext cx="18318902" cy="2237385"/>
            <a:chOff x="0" y="0"/>
            <a:chExt cx="2594838" cy="3169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94838" cy="316921"/>
            </a:xfrm>
            <a:custGeom>
              <a:avLst/>
              <a:gdLst/>
              <a:ahLst/>
              <a:cxnLst/>
              <a:rect r="r" b="b" t="t" l="l"/>
              <a:pathLst>
                <a:path h="316921" w="2594838">
                  <a:moveTo>
                    <a:pt x="5494" y="0"/>
                  </a:moveTo>
                  <a:lnTo>
                    <a:pt x="2589344" y="0"/>
                  </a:lnTo>
                  <a:cubicBezTo>
                    <a:pt x="2592378" y="0"/>
                    <a:pt x="2594838" y="2460"/>
                    <a:pt x="2594838" y="5494"/>
                  </a:cubicBezTo>
                  <a:lnTo>
                    <a:pt x="2594838" y="311427"/>
                  </a:lnTo>
                  <a:cubicBezTo>
                    <a:pt x="2594838" y="314462"/>
                    <a:pt x="2592378" y="316921"/>
                    <a:pt x="2589344" y="316921"/>
                  </a:cubicBezTo>
                  <a:lnTo>
                    <a:pt x="5494" y="316921"/>
                  </a:lnTo>
                  <a:cubicBezTo>
                    <a:pt x="2460" y="316921"/>
                    <a:pt x="0" y="314462"/>
                    <a:pt x="0" y="311427"/>
                  </a:cubicBezTo>
                  <a:lnTo>
                    <a:pt x="0" y="5494"/>
                  </a:lnTo>
                  <a:cubicBezTo>
                    <a:pt x="0" y="2460"/>
                    <a:pt x="2460" y="0"/>
                    <a:pt x="5494" y="0"/>
                  </a:cubicBezTo>
                  <a:close/>
                </a:path>
              </a:pathLst>
            </a:custGeom>
            <a:solidFill>
              <a:srgbClr val="3787B6"/>
            </a:solidFill>
            <a:ln w="38100" cap="sq">
              <a:solidFill>
                <a:srgbClr val="61CEE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94838" cy="355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620841" y="353247"/>
            <a:ext cx="13077220" cy="1208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0"/>
              </a:lnSpc>
            </a:pPr>
            <a:r>
              <a:rPr lang="en-US" sz="700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is Cloud Computing?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65119" y="2720844"/>
            <a:ext cx="16694181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Services in Clou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d:</a:t>
            </a:r>
          </a:p>
          <a:p>
            <a:pPr algn="just" marL="734059" indent="-367030" lvl="1">
              <a:lnSpc>
                <a:spcPts val="4759"/>
              </a:lnSpc>
              <a:buAutoNum type="arabicPeriod" startAt="1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Compute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– Virtual machines, containers, and serverless platforms to run applications.</a:t>
            </a:r>
          </a:p>
          <a:p>
            <a:pPr algn="just" marL="734059" indent="-367030" lvl="1">
              <a:lnSpc>
                <a:spcPts val="4759"/>
              </a:lnSpc>
              <a:buAutoNum type="arabicPeriod" startAt="1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Storage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– Save data using object, block, or file storage.</a:t>
            </a:r>
          </a:p>
          <a:p>
            <a:pPr algn="just" marL="734059" indent="-367030" lvl="1">
              <a:lnSpc>
                <a:spcPts val="4759"/>
              </a:lnSpc>
              <a:buAutoNum type="arabicPeriod" startAt="1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Databases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– Cloud-hosted relational (SQL) and NoSQL databases.</a:t>
            </a:r>
          </a:p>
          <a:p>
            <a:pPr algn="just" marL="734059" indent="-367030" lvl="1">
              <a:lnSpc>
                <a:spcPts val="4759"/>
              </a:lnSpc>
              <a:buAutoNum type="arabicPeriod" startAt="1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Networking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– Connect cloud resources securely through VPCs, load balancers, etc.</a:t>
            </a:r>
          </a:p>
          <a:p>
            <a:pPr algn="just" marL="734059" indent="-367030" lvl="1">
              <a:lnSpc>
                <a:spcPts val="4759"/>
              </a:lnSpc>
              <a:buAutoNum type="arabicPeriod" startAt="1"/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AI/ML, Analytics, IoT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and more.</a:t>
            </a:r>
          </a:p>
          <a:p>
            <a:pPr algn="just">
              <a:lnSpc>
                <a:spcPts val="4759"/>
              </a:lnSpc>
            </a:pP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96702" y="3391951"/>
            <a:ext cx="5320337" cy="4280655"/>
          </a:xfrm>
          <a:custGeom>
            <a:avLst/>
            <a:gdLst/>
            <a:ahLst/>
            <a:cxnLst/>
            <a:rect r="r" b="b" t="t" l="l"/>
            <a:pathLst>
              <a:path h="4280655" w="5320337">
                <a:moveTo>
                  <a:pt x="0" y="0"/>
                </a:moveTo>
                <a:lnTo>
                  <a:pt x="5320337" y="0"/>
                </a:lnTo>
                <a:lnTo>
                  <a:pt x="5320337" y="4280654"/>
                </a:lnTo>
                <a:lnTo>
                  <a:pt x="0" y="42806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970149" y="3391951"/>
            <a:ext cx="1773443" cy="177344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4301166" y="3721391"/>
            <a:ext cx="1111408" cy="1114562"/>
          </a:xfrm>
          <a:custGeom>
            <a:avLst/>
            <a:gdLst/>
            <a:ahLst/>
            <a:cxnLst/>
            <a:rect r="r" b="b" t="t" l="l"/>
            <a:pathLst>
              <a:path h="1114562" w="1111408">
                <a:moveTo>
                  <a:pt x="0" y="0"/>
                </a:moveTo>
                <a:lnTo>
                  <a:pt x="1111409" y="0"/>
                </a:lnTo>
                <a:lnTo>
                  <a:pt x="1111409" y="1114562"/>
                </a:lnTo>
                <a:lnTo>
                  <a:pt x="0" y="11145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1" t="0" r="-141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92126" y="839109"/>
            <a:ext cx="7349068" cy="1218398"/>
            <a:chOff x="0" y="0"/>
            <a:chExt cx="944363" cy="1565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44363" cy="156565"/>
            </a:xfrm>
            <a:custGeom>
              <a:avLst/>
              <a:gdLst/>
              <a:ahLst/>
              <a:cxnLst/>
              <a:rect r="r" b="b" t="t" l="l"/>
              <a:pathLst>
                <a:path h="156565" w="944363">
                  <a:moveTo>
                    <a:pt x="15802" y="0"/>
                  </a:moveTo>
                  <a:lnTo>
                    <a:pt x="928561" y="0"/>
                  </a:lnTo>
                  <a:cubicBezTo>
                    <a:pt x="937289" y="0"/>
                    <a:pt x="944363" y="7075"/>
                    <a:pt x="944363" y="15802"/>
                  </a:cubicBezTo>
                  <a:lnTo>
                    <a:pt x="944363" y="140764"/>
                  </a:lnTo>
                  <a:cubicBezTo>
                    <a:pt x="944363" y="144955"/>
                    <a:pt x="942698" y="148974"/>
                    <a:pt x="939735" y="151937"/>
                  </a:cubicBezTo>
                  <a:cubicBezTo>
                    <a:pt x="936772" y="154901"/>
                    <a:pt x="932752" y="156565"/>
                    <a:pt x="928561" y="156565"/>
                  </a:cubicBezTo>
                  <a:lnTo>
                    <a:pt x="15802" y="156565"/>
                  </a:lnTo>
                  <a:cubicBezTo>
                    <a:pt x="11611" y="156565"/>
                    <a:pt x="7592" y="154901"/>
                    <a:pt x="4628" y="151937"/>
                  </a:cubicBezTo>
                  <a:cubicBezTo>
                    <a:pt x="1665" y="148974"/>
                    <a:pt x="0" y="144955"/>
                    <a:pt x="0" y="140764"/>
                  </a:cubicBezTo>
                  <a:lnTo>
                    <a:pt x="0" y="15802"/>
                  </a:lnTo>
                  <a:cubicBezTo>
                    <a:pt x="0" y="11611"/>
                    <a:pt x="1665" y="7592"/>
                    <a:pt x="4628" y="4628"/>
                  </a:cubicBezTo>
                  <a:cubicBezTo>
                    <a:pt x="7592" y="1665"/>
                    <a:pt x="11611" y="0"/>
                    <a:pt x="15802" y="0"/>
                  </a:cubicBezTo>
                  <a:close/>
                </a:path>
              </a:pathLst>
            </a:custGeom>
            <a:solidFill>
              <a:srgbClr val="E6EEE3"/>
            </a:solidFill>
            <a:ln w="38100" cap="sq">
              <a:solidFill>
                <a:srgbClr val="FBFDFC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944363" cy="2422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6859"/>
                </a:lnSpc>
                <a:spcBef>
                  <a:spcPct val="0"/>
                </a:spcBef>
              </a:pPr>
              <a:r>
                <a:rPr lang="en-US" sz="4899" b="true">
                  <a:solidFill>
                    <a:srgbClr val="004AA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         AGENDA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925191" y="2887174"/>
            <a:ext cx="8639646" cy="1139658"/>
            <a:chOff x="0" y="0"/>
            <a:chExt cx="706792" cy="932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06792" cy="93233"/>
            </a:xfrm>
            <a:custGeom>
              <a:avLst/>
              <a:gdLst/>
              <a:ahLst/>
              <a:cxnLst/>
              <a:rect r="r" b="b" t="t" l="l"/>
              <a:pathLst>
                <a:path h="93233" w="706792">
                  <a:moveTo>
                    <a:pt x="10753" y="0"/>
                  </a:moveTo>
                  <a:lnTo>
                    <a:pt x="696039" y="0"/>
                  </a:lnTo>
                  <a:cubicBezTo>
                    <a:pt x="701978" y="0"/>
                    <a:pt x="706792" y="4814"/>
                    <a:pt x="706792" y="10753"/>
                  </a:cubicBezTo>
                  <a:lnTo>
                    <a:pt x="706792" y="82480"/>
                  </a:lnTo>
                  <a:cubicBezTo>
                    <a:pt x="706792" y="85332"/>
                    <a:pt x="705659" y="88067"/>
                    <a:pt x="703643" y="90084"/>
                  </a:cubicBezTo>
                  <a:cubicBezTo>
                    <a:pt x="701626" y="92100"/>
                    <a:pt x="698891" y="93233"/>
                    <a:pt x="696039" y="93233"/>
                  </a:cubicBezTo>
                  <a:lnTo>
                    <a:pt x="10753" y="93233"/>
                  </a:lnTo>
                  <a:cubicBezTo>
                    <a:pt x="4814" y="93233"/>
                    <a:pt x="0" y="88419"/>
                    <a:pt x="0" y="82480"/>
                  </a:cubicBezTo>
                  <a:lnTo>
                    <a:pt x="0" y="10753"/>
                  </a:lnTo>
                  <a:cubicBezTo>
                    <a:pt x="0" y="7901"/>
                    <a:pt x="1133" y="5166"/>
                    <a:pt x="3150" y="3150"/>
                  </a:cubicBezTo>
                  <a:cubicBezTo>
                    <a:pt x="5166" y="1133"/>
                    <a:pt x="7901" y="0"/>
                    <a:pt x="107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BFDFC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706792" cy="178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579"/>
                </a:lnSpc>
                <a:spcBef>
                  <a:spcPct val="0"/>
                </a:spcBef>
              </a:pPr>
              <a:r>
                <a:rPr lang="en-US" b="true" sz="4699">
                  <a:solidFill>
                    <a:srgbClr val="004AA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 Introduction to cloud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69770" y="5021631"/>
            <a:ext cx="8826005" cy="1173357"/>
            <a:chOff x="0" y="0"/>
            <a:chExt cx="862224" cy="11462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2224" cy="114627"/>
            </a:xfrm>
            <a:custGeom>
              <a:avLst/>
              <a:gdLst/>
              <a:ahLst/>
              <a:cxnLst/>
              <a:rect r="r" b="b" t="t" l="l"/>
              <a:pathLst>
                <a:path h="114627" w="862224">
                  <a:moveTo>
                    <a:pt x="10526" y="0"/>
                  </a:moveTo>
                  <a:lnTo>
                    <a:pt x="851698" y="0"/>
                  </a:lnTo>
                  <a:cubicBezTo>
                    <a:pt x="854489" y="0"/>
                    <a:pt x="857167" y="1109"/>
                    <a:pt x="859141" y="3083"/>
                  </a:cubicBezTo>
                  <a:cubicBezTo>
                    <a:pt x="861115" y="5057"/>
                    <a:pt x="862224" y="7734"/>
                    <a:pt x="862224" y="10526"/>
                  </a:cubicBezTo>
                  <a:lnTo>
                    <a:pt x="862224" y="104101"/>
                  </a:lnTo>
                  <a:cubicBezTo>
                    <a:pt x="862224" y="106892"/>
                    <a:pt x="861115" y="109570"/>
                    <a:pt x="859141" y="111544"/>
                  </a:cubicBezTo>
                  <a:cubicBezTo>
                    <a:pt x="857167" y="113518"/>
                    <a:pt x="854489" y="114627"/>
                    <a:pt x="851698" y="114627"/>
                  </a:cubicBezTo>
                  <a:lnTo>
                    <a:pt x="10526" y="114627"/>
                  </a:lnTo>
                  <a:cubicBezTo>
                    <a:pt x="7734" y="114627"/>
                    <a:pt x="5057" y="113518"/>
                    <a:pt x="3083" y="111544"/>
                  </a:cubicBezTo>
                  <a:cubicBezTo>
                    <a:pt x="1109" y="109570"/>
                    <a:pt x="0" y="106892"/>
                    <a:pt x="0" y="104101"/>
                  </a:cubicBezTo>
                  <a:lnTo>
                    <a:pt x="0" y="10526"/>
                  </a:lnTo>
                  <a:cubicBezTo>
                    <a:pt x="0" y="7734"/>
                    <a:pt x="1109" y="5057"/>
                    <a:pt x="3083" y="3083"/>
                  </a:cubicBezTo>
                  <a:cubicBezTo>
                    <a:pt x="5057" y="1109"/>
                    <a:pt x="7734" y="0"/>
                    <a:pt x="105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BFDFC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862224" cy="200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580"/>
                </a:lnSpc>
                <a:spcBef>
                  <a:spcPct val="0"/>
                </a:spcBef>
              </a:pPr>
              <a:r>
                <a:rPr lang="en-US" b="true" sz="4700">
                  <a:solidFill>
                    <a:srgbClr val="004AA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    Introduction to Azure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31668" y="7253419"/>
            <a:ext cx="9064108" cy="1191632"/>
            <a:chOff x="0" y="0"/>
            <a:chExt cx="878244" cy="11546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78244" cy="115460"/>
            </a:xfrm>
            <a:custGeom>
              <a:avLst/>
              <a:gdLst/>
              <a:ahLst/>
              <a:cxnLst/>
              <a:rect r="r" b="b" t="t" l="l"/>
              <a:pathLst>
                <a:path h="115460" w="878244">
                  <a:moveTo>
                    <a:pt x="10250" y="0"/>
                  </a:moveTo>
                  <a:lnTo>
                    <a:pt x="867994" y="0"/>
                  </a:lnTo>
                  <a:cubicBezTo>
                    <a:pt x="873655" y="0"/>
                    <a:pt x="878244" y="4589"/>
                    <a:pt x="878244" y="10250"/>
                  </a:cubicBezTo>
                  <a:lnTo>
                    <a:pt x="878244" y="105211"/>
                  </a:lnTo>
                  <a:cubicBezTo>
                    <a:pt x="878244" y="110871"/>
                    <a:pt x="873655" y="115460"/>
                    <a:pt x="867994" y="115460"/>
                  </a:cubicBezTo>
                  <a:lnTo>
                    <a:pt x="10250" y="115460"/>
                  </a:lnTo>
                  <a:cubicBezTo>
                    <a:pt x="4589" y="115460"/>
                    <a:pt x="0" y="110871"/>
                    <a:pt x="0" y="105211"/>
                  </a:cubicBezTo>
                  <a:lnTo>
                    <a:pt x="0" y="10250"/>
                  </a:lnTo>
                  <a:cubicBezTo>
                    <a:pt x="0" y="4589"/>
                    <a:pt x="4589" y="0"/>
                    <a:pt x="102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BFDFC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85725"/>
              <a:ext cx="878244" cy="2011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580"/>
                </a:lnSpc>
                <a:spcBef>
                  <a:spcPct val="0"/>
                </a:spcBef>
              </a:pPr>
              <a:r>
                <a:rPr lang="en-US" b="true" sz="4700">
                  <a:solidFill>
                    <a:srgbClr val="004AA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Azure Resources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28700" y="6784776"/>
            <a:ext cx="1942771" cy="1899088"/>
            <a:chOff x="0" y="0"/>
            <a:chExt cx="831496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31496" cy="812800"/>
            </a:xfrm>
            <a:custGeom>
              <a:avLst/>
              <a:gdLst/>
              <a:ahLst/>
              <a:cxnLst/>
              <a:rect r="r" b="b" t="t" l="l"/>
              <a:pathLst>
                <a:path h="812800" w="831496">
                  <a:moveTo>
                    <a:pt x="415748" y="0"/>
                  </a:moveTo>
                  <a:cubicBezTo>
                    <a:pt x="186137" y="0"/>
                    <a:pt x="0" y="181951"/>
                    <a:pt x="0" y="406400"/>
                  </a:cubicBezTo>
                  <a:cubicBezTo>
                    <a:pt x="0" y="630849"/>
                    <a:pt x="186137" y="812800"/>
                    <a:pt x="415748" y="812800"/>
                  </a:cubicBezTo>
                  <a:cubicBezTo>
                    <a:pt x="645359" y="812800"/>
                    <a:pt x="831496" y="630849"/>
                    <a:pt x="831496" y="406400"/>
                  </a:cubicBezTo>
                  <a:cubicBezTo>
                    <a:pt x="831496" y="181951"/>
                    <a:pt x="645359" y="0"/>
                    <a:pt x="415748" y="0"/>
                  </a:cubicBezTo>
                  <a:close/>
                </a:path>
              </a:pathLst>
            </a:custGeom>
            <a:solidFill>
              <a:srgbClr val="004AAD"/>
            </a:solidFill>
            <a:ln w="38100" cap="sq">
              <a:solidFill>
                <a:srgbClr val="FBFDFC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7953" y="-47625"/>
              <a:ext cx="675591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959"/>
                </a:lnSpc>
              </a:pPr>
              <a:r>
                <a:rPr lang="en-US" sz="6399">
                  <a:solidFill>
                    <a:srgbClr val="FBFDFC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03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567567" y="8109428"/>
            <a:ext cx="5949472" cy="1148872"/>
            <a:chOff x="0" y="0"/>
            <a:chExt cx="1109119" cy="21417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09119" cy="214176"/>
            </a:xfrm>
            <a:custGeom>
              <a:avLst/>
              <a:gdLst/>
              <a:ahLst/>
              <a:cxnLst/>
              <a:rect r="r" b="b" t="t" l="l"/>
              <a:pathLst>
                <a:path h="214176" w="1109119">
                  <a:moveTo>
                    <a:pt x="16917" y="0"/>
                  </a:moveTo>
                  <a:lnTo>
                    <a:pt x="1092202" y="0"/>
                  </a:lnTo>
                  <a:cubicBezTo>
                    <a:pt x="1096689" y="0"/>
                    <a:pt x="1100992" y="1782"/>
                    <a:pt x="1104164" y="4955"/>
                  </a:cubicBezTo>
                  <a:cubicBezTo>
                    <a:pt x="1107337" y="8127"/>
                    <a:pt x="1109119" y="12430"/>
                    <a:pt x="1109119" y="16917"/>
                  </a:cubicBezTo>
                  <a:lnTo>
                    <a:pt x="1109119" y="197260"/>
                  </a:lnTo>
                  <a:cubicBezTo>
                    <a:pt x="1109119" y="201746"/>
                    <a:pt x="1107337" y="206049"/>
                    <a:pt x="1104164" y="209222"/>
                  </a:cubicBezTo>
                  <a:cubicBezTo>
                    <a:pt x="1100992" y="212394"/>
                    <a:pt x="1096689" y="214176"/>
                    <a:pt x="1092202" y="214176"/>
                  </a:cubicBezTo>
                  <a:lnTo>
                    <a:pt x="16917" y="214176"/>
                  </a:lnTo>
                  <a:cubicBezTo>
                    <a:pt x="12430" y="214176"/>
                    <a:pt x="8127" y="212394"/>
                    <a:pt x="4955" y="209222"/>
                  </a:cubicBezTo>
                  <a:cubicBezTo>
                    <a:pt x="1782" y="206049"/>
                    <a:pt x="0" y="201746"/>
                    <a:pt x="0" y="197260"/>
                  </a:cubicBezTo>
                  <a:lnTo>
                    <a:pt x="0" y="16917"/>
                  </a:lnTo>
                  <a:cubicBezTo>
                    <a:pt x="0" y="12430"/>
                    <a:pt x="1782" y="8127"/>
                    <a:pt x="4955" y="4955"/>
                  </a:cubicBezTo>
                  <a:cubicBezTo>
                    <a:pt x="8127" y="1782"/>
                    <a:pt x="12430" y="0"/>
                    <a:pt x="16917" y="0"/>
                  </a:cubicBezTo>
                  <a:close/>
                </a:path>
              </a:pathLst>
            </a:custGeom>
            <a:solidFill>
              <a:srgbClr val="FBFDFC"/>
            </a:solidFill>
            <a:ln w="38100" cap="sq">
              <a:solidFill>
                <a:srgbClr val="61CEE1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109119" cy="252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2041160" y="8364909"/>
            <a:ext cx="5002285" cy="571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2"/>
              </a:lnSpc>
            </a:pPr>
            <a:r>
              <a:rPr lang="en-US" sz="3330" b="true">
                <a:solidFill>
                  <a:srgbClr val="0387D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Azure Full Course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028700" y="4582734"/>
            <a:ext cx="1899088" cy="1899088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  <a:ln w="38100" cap="sq">
              <a:solidFill>
                <a:srgbClr val="FBFDFC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959"/>
                </a:lnSpc>
              </a:pPr>
              <a:r>
                <a:rPr lang="en-US" sz="6399">
                  <a:solidFill>
                    <a:srgbClr val="FBFDFC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02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63575" y="2495387"/>
            <a:ext cx="1923232" cy="1923232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  <a:ln w="38100" cap="sq">
              <a:solidFill>
                <a:srgbClr val="FBFDFC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959"/>
                </a:lnSpc>
              </a:pPr>
              <a:r>
                <a:rPr lang="en-US" sz="6399">
                  <a:solidFill>
                    <a:srgbClr val="FBFDFC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01</a:t>
              </a:r>
            </a:p>
          </p:txBody>
        </p:sp>
      </p:grpSp>
    </p:spTree>
  </p:cSld>
  <p:clrMapOvr>
    <a:masterClrMapping/>
  </p:clrMapOvr>
  <p:transition spd="med">
    <p:fade/>
  </p:transition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902" y="7020915"/>
            <a:ext cx="18318902" cy="2237385"/>
            <a:chOff x="0" y="0"/>
            <a:chExt cx="2594838" cy="3169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94838" cy="316921"/>
            </a:xfrm>
            <a:custGeom>
              <a:avLst/>
              <a:gdLst/>
              <a:ahLst/>
              <a:cxnLst/>
              <a:rect r="r" b="b" t="t" l="l"/>
              <a:pathLst>
                <a:path h="316921" w="2594838">
                  <a:moveTo>
                    <a:pt x="5494" y="0"/>
                  </a:moveTo>
                  <a:lnTo>
                    <a:pt x="2589344" y="0"/>
                  </a:lnTo>
                  <a:cubicBezTo>
                    <a:pt x="2592378" y="0"/>
                    <a:pt x="2594838" y="2460"/>
                    <a:pt x="2594838" y="5494"/>
                  </a:cubicBezTo>
                  <a:lnTo>
                    <a:pt x="2594838" y="311427"/>
                  </a:lnTo>
                  <a:cubicBezTo>
                    <a:pt x="2594838" y="314462"/>
                    <a:pt x="2592378" y="316921"/>
                    <a:pt x="2589344" y="316921"/>
                  </a:cubicBezTo>
                  <a:lnTo>
                    <a:pt x="5494" y="316921"/>
                  </a:lnTo>
                  <a:cubicBezTo>
                    <a:pt x="2460" y="316921"/>
                    <a:pt x="0" y="314462"/>
                    <a:pt x="0" y="311427"/>
                  </a:cubicBezTo>
                  <a:lnTo>
                    <a:pt x="0" y="5494"/>
                  </a:lnTo>
                  <a:cubicBezTo>
                    <a:pt x="0" y="2460"/>
                    <a:pt x="2460" y="0"/>
                    <a:pt x="5494" y="0"/>
                  </a:cubicBezTo>
                  <a:close/>
                </a:path>
              </a:pathLst>
            </a:custGeom>
            <a:solidFill>
              <a:srgbClr val="3787B6"/>
            </a:solidFill>
            <a:ln w="38100" cap="sq">
              <a:solidFill>
                <a:srgbClr val="61CEE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94838" cy="355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589939" y="7464155"/>
            <a:ext cx="13077220" cy="1208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0"/>
              </a:lnSpc>
            </a:pPr>
            <a:r>
              <a:rPr lang="en-US" sz="700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Types of Cloud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180136" y="2589352"/>
            <a:ext cx="4023672" cy="4013254"/>
            <a:chOff x="0" y="0"/>
            <a:chExt cx="1576662" cy="15725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76662" cy="1572580"/>
            </a:xfrm>
            <a:custGeom>
              <a:avLst/>
              <a:gdLst/>
              <a:ahLst/>
              <a:cxnLst/>
              <a:rect r="r" b="b" t="t" l="l"/>
              <a:pathLst>
                <a:path h="1572580" w="1576662">
                  <a:moveTo>
                    <a:pt x="788331" y="0"/>
                  </a:moveTo>
                  <a:cubicBezTo>
                    <a:pt x="352948" y="0"/>
                    <a:pt x="0" y="352034"/>
                    <a:pt x="0" y="786290"/>
                  </a:cubicBezTo>
                  <a:cubicBezTo>
                    <a:pt x="0" y="1220546"/>
                    <a:pt x="352948" y="1572580"/>
                    <a:pt x="788331" y="1572580"/>
                  </a:cubicBezTo>
                  <a:cubicBezTo>
                    <a:pt x="1223714" y="1572580"/>
                    <a:pt x="1576662" y="1220546"/>
                    <a:pt x="1576662" y="786290"/>
                  </a:cubicBezTo>
                  <a:cubicBezTo>
                    <a:pt x="1576662" y="352034"/>
                    <a:pt x="1223714" y="0"/>
                    <a:pt x="7883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3787B6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47812" y="-128796"/>
              <a:ext cx="1281038" cy="15539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60"/>
                </a:lnSpc>
              </a:pPr>
              <a:r>
                <a:rPr lang="en-US" sz="14400">
                  <a:solidFill>
                    <a:srgbClr val="3787B6"/>
                  </a:solidFill>
                  <a:latin typeface="Canva Sans"/>
                  <a:ea typeface="Canva Sans"/>
                  <a:cs typeface="Canva Sans"/>
                  <a:sym typeface="Canva Sans"/>
                </a:rPr>
                <a:t>3</a:t>
              </a:r>
            </a:p>
          </p:txBody>
        </p:sp>
      </p:grpSp>
    </p:spTree>
  </p:cSld>
  <p:clrMapOvr>
    <a:masterClrMapping/>
  </p:clrMapOvr>
  <p:transition spd="slow">
    <p:fade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9993"/>
            <a:ext cx="18318902" cy="2237385"/>
            <a:chOff x="0" y="0"/>
            <a:chExt cx="2594838" cy="3169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94838" cy="316921"/>
            </a:xfrm>
            <a:custGeom>
              <a:avLst/>
              <a:gdLst/>
              <a:ahLst/>
              <a:cxnLst/>
              <a:rect r="r" b="b" t="t" l="l"/>
              <a:pathLst>
                <a:path h="316921" w="2594838">
                  <a:moveTo>
                    <a:pt x="5494" y="0"/>
                  </a:moveTo>
                  <a:lnTo>
                    <a:pt x="2589344" y="0"/>
                  </a:lnTo>
                  <a:cubicBezTo>
                    <a:pt x="2592378" y="0"/>
                    <a:pt x="2594838" y="2460"/>
                    <a:pt x="2594838" y="5494"/>
                  </a:cubicBezTo>
                  <a:lnTo>
                    <a:pt x="2594838" y="311427"/>
                  </a:lnTo>
                  <a:cubicBezTo>
                    <a:pt x="2594838" y="314462"/>
                    <a:pt x="2592378" y="316921"/>
                    <a:pt x="2589344" y="316921"/>
                  </a:cubicBezTo>
                  <a:lnTo>
                    <a:pt x="5494" y="316921"/>
                  </a:lnTo>
                  <a:cubicBezTo>
                    <a:pt x="2460" y="316921"/>
                    <a:pt x="0" y="314462"/>
                    <a:pt x="0" y="311427"/>
                  </a:cubicBezTo>
                  <a:lnTo>
                    <a:pt x="0" y="5494"/>
                  </a:lnTo>
                  <a:cubicBezTo>
                    <a:pt x="0" y="2460"/>
                    <a:pt x="2460" y="0"/>
                    <a:pt x="5494" y="0"/>
                  </a:cubicBezTo>
                  <a:close/>
                </a:path>
              </a:pathLst>
            </a:custGeom>
            <a:solidFill>
              <a:srgbClr val="3787B6"/>
            </a:solidFill>
            <a:ln w="38100" cap="sq">
              <a:solidFill>
                <a:srgbClr val="61CEE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94838" cy="355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493371" y="2684651"/>
            <a:ext cx="11301259" cy="5933161"/>
          </a:xfrm>
          <a:custGeom>
            <a:avLst/>
            <a:gdLst/>
            <a:ahLst/>
            <a:cxnLst/>
            <a:rect r="r" b="b" t="t" l="l"/>
            <a:pathLst>
              <a:path h="5933161" w="11301259">
                <a:moveTo>
                  <a:pt x="0" y="0"/>
                </a:moveTo>
                <a:lnTo>
                  <a:pt x="11301258" y="0"/>
                </a:lnTo>
                <a:lnTo>
                  <a:pt x="11301258" y="5933161"/>
                </a:lnTo>
                <a:lnTo>
                  <a:pt x="0" y="59331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20841" y="353247"/>
            <a:ext cx="13077220" cy="1208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0"/>
              </a:lnSpc>
            </a:pPr>
            <a:r>
              <a:rPr lang="en-US" sz="700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Types of Cloud</a:t>
            </a:r>
          </a:p>
        </p:txBody>
      </p:sp>
    </p:spTree>
  </p:cSld>
  <p:clrMapOvr>
    <a:masterClrMapping/>
  </p:clrMapOvr>
  <p:transition spd="slow">
    <p:fade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9993"/>
            <a:ext cx="18318902" cy="2237385"/>
            <a:chOff x="0" y="0"/>
            <a:chExt cx="2594838" cy="3169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94838" cy="316921"/>
            </a:xfrm>
            <a:custGeom>
              <a:avLst/>
              <a:gdLst/>
              <a:ahLst/>
              <a:cxnLst/>
              <a:rect r="r" b="b" t="t" l="l"/>
              <a:pathLst>
                <a:path h="316921" w="2594838">
                  <a:moveTo>
                    <a:pt x="5494" y="0"/>
                  </a:moveTo>
                  <a:lnTo>
                    <a:pt x="2589344" y="0"/>
                  </a:lnTo>
                  <a:cubicBezTo>
                    <a:pt x="2592378" y="0"/>
                    <a:pt x="2594838" y="2460"/>
                    <a:pt x="2594838" y="5494"/>
                  </a:cubicBezTo>
                  <a:lnTo>
                    <a:pt x="2594838" y="311427"/>
                  </a:lnTo>
                  <a:cubicBezTo>
                    <a:pt x="2594838" y="314462"/>
                    <a:pt x="2592378" y="316921"/>
                    <a:pt x="2589344" y="316921"/>
                  </a:cubicBezTo>
                  <a:lnTo>
                    <a:pt x="5494" y="316921"/>
                  </a:lnTo>
                  <a:cubicBezTo>
                    <a:pt x="2460" y="316921"/>
                    <a:pt x="0" y="314462"/>
                    <a:pt x="0" y="311427"/>
                  </a:cubicBezTo>
                  <a:lnTo>
                    <a:pt x="0" y="5494"/>
                  </a:lnTo>
                  <a:cubicBezTo>
                    <a:pt x="0" y="2460"/>
                    <a:pt x="2460" y="0"/>
                    <a:pt x="5494" y="0"/>
                  </a:cubicBezTo>
                  <a:close/>
                </a:path>
              </a:pathLst>
            </a:custGeom>
            <a:solidFill>
              <a:srgbClr val="3787B6"/>
            </a:solidFill>
            <a:ln w="38100" cap="sq">
              <a:solidFill>
                <a:srgbClr val="61CEE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94838" cy="355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643104" y="3248072"/>
            <a:ext cx="7616196" cy="4454799"/>
          </a:xfrm>
          <a:custGeom>
            <a:avLst/>
            <a:gdLst/>
            <a:ahLst/>
            <a:cxnLst/>
            <a:rect r="r" b="b" t="t" l="l"/>
            <a:pathLst>
              <a:path h="4454799" w="7616196">
                <a:moveTo>
                  <a:pt x="0" y="0"/>
                </a:moveTo>
                <a:lnTo>
                  <a:pt x="7616196" y="0"/>
                </a:lnTo>
                <a:lnTo>
                  <a:pt x="7616196" y="4454799"/>
                </a:lnTo>
                <a:lnTo>
                  <a:pt x="0" y="4454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617" t="-9312" r="-11347" b="-1086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20841" y="353247"/>
            <a:ext cx="13077220" cy="1208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0"/>
              </a:lnSpc>
            </a:pPr>
            <a:r>
              <a:rPr lang="en-US" sz="700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Types of Cloud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6441" y="4282076"/>
            <a:ext cx="8195194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Hosted by: Third-party providers (e.g., AWS, Azure, Google Clou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d)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Access: Shared across multiple users (multi-tenant)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Cost: Pay-as-you-go</a:t>
            </a:r>
          </a:p>
          <a:p>
            <a:pPr algn="just">
              <a:lnSpc>
                <a:spcPts val="4759"/>
              </a:lnSpc>
            </a:pPr>
          </a:p>
          <a:p>
            <a:pPr algn="just">
              <a:lnSpc>
                <a:spcPts val="475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66441" y="2829568"/>
            <a:ext cx="5011866" cy="751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51032" indent="-475516" lvl="1">
              <a:lnSpc>
                <a:spcPts val="6166"/>
              </a:lnSpc>
              <a:buAutoNum type="arabicPeriod" startAt="1"/>
            </a:pPr>
            <a:r>
              <a:rPr lang="en-US" b="true" sz="440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Public Cloud</a:t>
            </a:r>
          </a:p>
        </p:txBody>
      </p:sp>
    </p:spTree>
  </p:cSld>
  <p:clrMapOvr>
    <a:masterClrMapping/>
  </p:clrMapOvr>
  <p:transition spd="slow">
    <p:fade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9993"/>
            <a:ext cx="18318902" cy="2237385"/>
            <a:chOff x="0" y="0"/>
            <a:chExt cx="2594838" cy="3169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94838" cy="316921"/>
            </a:xfrm>
            <a:custGeom>
              <a:avLst/>
              <a:gdLst/>
              <a:ahLst/>
              <a:cxnLst/>
              <a:rect r="r" b="b" t="t" l="l"/>
              <a:pathLst>
                <a:path h="316921" w="2594838">
                  <a:moveTo>
                    <a:pt x="5494" y="0"/>
                  </a:moveTo>
                  <a:lnTo>
                    <a:pt x="2589344" y="0"/>
                  </a:lnTo>
                  <a:cubicBezTo>
                    <a:pt x="2592378" y="0"/>
                    <a:pt x="2594838" y="2460"/>
                    <a:pt x="2594838" y="5494"/>
                  </a:cubicBezTo>
                  <a:lnTo>
                    <a:pt x="2594838" y="311427"/>
                  </a:lnTo>
                  <a:cubicBezTo>
                    <a:pt x="2594838" y="314462"/>
                    <a:pt x="2592378" y="316921"/>
                    <a:pt x="2589344" y="316921"/>
                  </a:cubicBezTo>
                  <a:lnTo>
                    <a:pt x="5494" y="316921"/>
                  </a:lnTo>
                  <a:cubicBezTo>
                    <a:pt x="2460" y="316921"/>
                    <a:pt x="0" y="314462"/>
                    <a:pt x="0" y="311427"/>
                  </a:cubicBezTo>
                  <a:lnTo>
                    <a:pt x="0" y="5494"/>
                  </a:lnTo>
                  <a:cubicBezTo>
                    <a:pt x="0" y="2460"/>
                    <a:pt x="2460" y="0"/>
                    <a:pt x="5494" y="0"/>
                  </a:cubicBezTo>
                  <a:close/>
                </a:path>
              </a:pathLst>
            </a:custGeom>
            <a:solidFill>
              <a:srgbClr val="3787B6"/>
            </a:solidFill>
            <a:ln w="38100" cap="sq">
              <a:solidFill>
                <a:srgbClr val="61CEE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94838" cy="355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643104" y="3248072"/>
            <a:ext cx="7616196" cy="4454799"/>
          </a:xfrm>
          <a:custGeom>
            <a:avLst/>
            <a:gdLst/>
            <a:ahLst/>
            <a:cxnLst/>
            <a:rect r="r" b="b" t="t" l="l"/>
            <a:pathLst>
              <a:path h="4454799" w="7616196">
                <a:moveTo>
                  <a:pt x="0" y="0"/>
                </a:moveTo>
                <a:lnTo>
                  <a:pt x="7616196" y="0"/>
                </a:lnTo>
                <a:lnTo>
                  <a:pt x="7616196" y="4454799"/>
                </a:lnTo>
                <a:lnTo>
                  <a:pt x="0" y="4454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617" t="-9312" r="-11347" b="-1086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20841" y="353247"/>
            <a:ext cx="13077220" cy="1208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0"/>
              </a:lnSpc>
            </a:pPr>
            <a:r>
              <a:rPr lang="en-US" sz="700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Types of Cloud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8893" y="3928872"/>
            <a:ext cx="8195194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  <a:p>
            <a:pPr algn="just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Scalable</a:t>
            </a:r>
          </a:p>
          <a:p>
            <a:pPr algn="just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ost-effective</a:t>
            </a:r>
          </a:p>
          <a:p>
            <a:pPr algn="just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No infrastructure management</a:t>
            </a:r>
          </a:p>
          <a:p>
            <a:pPr algn="just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  <a:p>
            <a:pPr algn="just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Limited control</a:t>
            </a:r>
          </a:p>
          <a:p>
            <a:pPr algn="just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Potential security concerns</a:t>
            </a:r>
          </a:p>
          <a:p>
            <a:pPr algn="just">
              <a:lnSpc>
                <a:spcPts val="475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66441" y="2829568"/>
            <a:ext cx="5011866" cy="751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51032" indent="-475516" lvl="1">
              <a:lnSpc>
                <a:spcPts val="6166"/>
              </a:lnSpc>
              <a:buAutoNum type="arabicPeriod" startAt="1"/>
            </a:pPr>
            <a:r>
              <a:rPr lang="en-US" b="true" sz="440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Public Cloud</a:t>
            </a:r>
          </a:p>
        </p:txBody>
      </p:sp>
    </p:spTree>
  </p:cSld>
  <p:clrMapOvr>
    <a:masterClrMapping/>
  </p:clrMapOvr>
  <p:transition spd="slow">
    <p:fade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9993"/>
            <a:ext cx="18318902" cy="2237385"/>
            <a:chOff x="0" y="0"/>
            <a:chExt cx="2594838" cy="3169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94838" cy="316921"/>
            </a:xfrm>
            <a:custGeom>
              <a:avLst/>
              <a:gdLst/>
              <a:ahLst/>
              <a:cxnLst/>
              <a:rect r="r" b="b" t="t" l="l"/>
              <a:pathLst>
                <a:path h="316921" w="2594838">
                  <a:moveTo>
                    <a:pt x="5494" y="0"/>
                  </a:moveTo>
                  <a:lnTo>
                    <a:pt x="2589344" y="0"/>
                  </a:lnTo>
                  <a:cubicBezTo>
                    <a:pt x="2592378" y="0"/>
                    <a:pt x="2594838" y="2460"/>
                    <a:pt x="2594838" y="5494"/>
                  </a:cubicBezTo>
                  <a:lnTo>
                    <a:pt x="2594838" y="311427"/>
                  </a:lnTo>
                  <a:cubicBezTo>
                    <a:pt x="2594838" y="314462"/>
                    <a:pt x="2592378" y="316921"/>
                    <a:pt x="2589344" y="316921"/>
                  </a:cubicBezTo>
                  <a:lnTo>
                    <a:pt x="5494" y="316921"/>
                  </a:lnTo>
                  <a:cubicBezTo>
                    <a:pt x="2460" y="316921"/>
                    <a:pt x="0" y="314462"/>
                    <a:pt x="0" y="311427"/>
                  </a:cubicBezTo>
                  <a:lnTo>
                    <a:pt x="0" y="5494"/>
                  </a:lnTo>
                  <a:cubicBezTo>
                    <a:pt x="0" y="2460"/>
                    <a:pt x="2460" y="0"/>
                    <a:pt x="5494" y="0"/>
                  </a:cubicBezTo>
                  <a:close/>
                </a:path>
              </a:pathLst>
            </a:custGeom>
            <a:solidFill>
              <a:srgbClr val="3787B6"/>
            </a:solidFill>
            <a:ln w="38100" cap="sq">
              <a:solidFill>
                <a:srgbClr val="61CEE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94838" cy="355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927701" y="3395154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20841" y="353247"/>
            <a:ext cx="13077220" cy="1208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0"/>
              </a:lnSpc>
            </a:pPr>
            <a:r>
              <a:rPr lang="en-US" sz="700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Types of Cloud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8893" y="3928872"/>
            <a:ext cx="8195194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Hosted by: A sing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le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organization (on-premises or externally)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Access: Used exclusively by one organization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st: Higher, due to dedicated infrastructure</a:t>
            </a:r>
          </a:p>
          <a:p>
            <a:pPr algn="just">
              <a:lnSpc>
                <a:spcPts val="475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66441" y="2829568"/>
            <a:ext cx="5011866" cy="751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66"/>
              </a:lnSpc>
            </a:pPr>
            <a:r>
              <a:rPr lang="en-US" sz="440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Private Cloud</a:t>
            </a:r>
          </a:p>
        </p:txBody>
      </p:sp>
    </p:spTree>
  </p:cSld>
  <p:clrMapOvr>
    <a:masterClrMapping/>
  </p:clrMapOvr>
  <p:transition spd="slow">
    <p:fade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9993"/>
            <a:ext cx="18318902" cy="2237385"/>
            <a:chOff x="0" y="0"/>
            <a:chExt cx="2594838" cy="3169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94838" cy="316921"/>
            </a:xfrm>
            <a:custGeom>
              <a:avLst/>
              <a:gdLst/>
              <a:ahLst/>
              <a:cxnLst/>
              <a:rect r="r" b="b" t="t" l="l"/>
              <a:pathLst>
                <a:path h="316921" w="2594838">
                  <a:moveTo>
                    <a:pt x="5494" y="0"/>
                  </a:moveTo>
                  <a:lnTo>
                    <a:pt x="2589344" y="0"/>
                  </a:lnTo>
                  <a:cubicBezTo>
                    <a:pt x="2592378" y="0"/>
                    <a:pt x="2594838" y="2460"/>
                    <a:pt x="2594838" y="5494"/>
                  </a:cubicBezTo>
                  <a:lnTo>
                    <a:pt x="2594838" y="311427"/>
                  </a:lnTo>
                  <a:cubicBezTo>
                    <a:pt x="2594838" y="314462"/>
                    <a:pt x="2592378" y="316921"/>
                    <a:pt x="2589344" y="316921"/>
                  </a:cubicBezTo>
                  <a:lnTo>
                    <a:pt x="5494" y="316921"/>
                  </a:lnTo>
                  <a:cubicBezTo>
                    <a:pt x="2460" y="316921"/>
                    <a:pt x="0" y="314462"/>
                    <a:pt x="0" y="311427"/>
                  </a:cubicBezTo>
                  <a:lnTo>
                    <a:pt x="0" y="5494"/>
                  </a:lnTo>
                  <a:cubicBezTo>
                    <a:pt x="0" y="2460"/>
                    <a:pt x="2460" y="0"/>
                    <a:pt x="5494" y="0"/>
                  </a:cubicBezTo>
                  <a:close/>
                </a:path>
              </a:pathLst>
            </a:custGeom>
            <a:solidFill>
              <a:srgbClr val="3787B6"/>
            </a:solidFill>
            <a:ln w="38100" cap="sq">
              <a:solidFill>
                <a:srgbClr val="61CEE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94838" cy="355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927701" y="3395154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20841" y="353247"/>
            <a:ext cx="13077220" cy="1208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0"/>
              </a:lnSpc>
            </a:pPr>
            <a:r>
              <a:rPr lang="en-US" sz="700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Types of Cloud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8893" y="3928872"/>
            <a:ext cx="9011979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  <a:p>
            <a:pPr algn="just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Greater contro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and customization</a:t>
            </a:r>
          </a:p>
          <a:p>
            <a:pPr algn="just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Enhanced security and compliance</a:t>
            </a:r>
          </a:p>
          <a:p>
            <a:pPr algn="just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  <a:p>
            <a:pPr algn="just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Expensive to maintain and scale</a:t>
            </a:r>
          </a:p>
          <a:p>
            <a:pPr algn="just">
              <a:lnSpc>
                <a:spcPts val="475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66441" y="2829568"/>
            <a:ext cx="5011866" cy="751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66"/>
              </a:lnSpc>
            </a:pPr>
            <a:r>
              <a:rPr lang="en-US" sz="440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Private Cloud</a:t>
            </a:r>
          </a:p>
        </p:txBody>
      </p:sp>
    </p:spTree>
  </p:cSld>
  <p:clrMapOvr>
    <a:masterClrMapping/>
  </p:clrMapOvr>
  <p:transition spd="slow">
    <p:fade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9993"/>
            <a:ext cx="18318902" cy="2237385"/>
            <a:chOff x="0" y="0"/>
            <a:chExt cx="2594838" cy="3169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94838" cy="316921"/>
            </a:xfrm>
            <a:custGeom>
              <a:avLst/>
              <a:gdLst/>
              <a:ahLst/>
              <a:cxnLst/>
              <a:rect r="r" b="b" t="t" l="l"/>
              <a:pathLst>
                <a:path h="316921" w="2594838">
                  <a:moveTo>
                    <a:pt x="5494" y="0"/>
                  </a:moveTo>
                  <a:lnTo>
                    <a:pt x="2589344" y="0"/>
                  </a:lnTo>
                  <a:cubicBezTo>
                    <a:pt x="2592378" y="0"/>
                    <a:pt x="2594838" y="2460"/>
                    <a:pt x="2594838" y="5494"/>
                  </a:cubicBezTo>
                  <a:lnTo>
                    <a:pt x="2594838" y="311427"/>
                  </a:lnTo>
                  <a:cubicBezTo>
                    <a:pt x="2594838" y="314462"/>
                    <a:pt x="2592378" y="316921"/>
                    <a:pt x="2589344" y="316921"/>
                  </a:cubicBezTo>
                  <a:lnTo>
                    <a:pt x="5494" y="316921"/>
                  </a:lnTo>
                  <a:cubicBezTo>
                    <a:pt x="2460" y="316921"/>
                    <a:pt x="0" y="314462"/>
                    <a:pt x="0" y="311427"/>
                  </a:cubicBezTo>
                  <a:lnTo>
                    <a:pt x="0" y="5494"/>
                  </a:lnTo>
                  <a:cubicBezTo>
                    <a:pt x="0" y="2460"/>
                    <a:pt x="2460" y="0"/>
                    <a:pt x="5494" y="0"/>
                  </a:cubicBezTo>
                  <a:close/>
                </a:path>
              </a:pathLst>
            </a:custGeom>
            <a:solidFill>
              <a:srgbClr val="3787B6"/>
            </a:solidFill>
            <a:ln w="38100" cap="sq">
              <a:solidFill>
                <a:srgbClr val="61CEE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94838" cy="355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615371" y="3483171"/>
            <a:ext cx="6982833" cy="4538841"/>
          </a:xfrm>
          <a:custGeom>
            <a:avLst/>
            <a:gdLst/>
            <a:ahLst/>
            <a:cxnLst/>
            <a:rect r="r" b="b" t="t" l="l"/>
            <a:pathLst>
              <a:path h="4538841" w="6982833">
                <a:moveTo>
                  <a:pt x="0" y="0"/>
                </a:moveTo>
                <a:lnTo>
                  <a:pt x="6982833" y="0"/>
                </a:lnTo>
                <a:lnTo>
                  <a:pt x="6982833" y="4538841"/>
                </a:lnTo>
                <a:lnTo>
                  <a:pt x="0" y="4538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20841" y="353247"/>
            <a:ext cx="13077220" cy="1208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0"/>
              </a:lnSpc>
            </a:pPr>
            <a:r>
              <a:rPr lang="en-US" sz="700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Types of Cloud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8893" y="3928872"/>
            <a:ext cx="10557250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Combination: Public + Private cloud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 Case: Work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ads can move between public and private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environments</a:t>
            </a:r>
          </a:p>
          <a:p>
            <a:pPr algn="just">
              <a:lnSpc>
                <a:spcPts val="475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66441" y="2829568"/>
            <a:ext cx="5011866" cy="751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66"/>
              </a:lnSpc>
            </a:pPr>
            <a:r>
              <a:rPr lang="en-US" sz="440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Hybrid Cloud</a:t>
            </a:r>
          </a:p>
        </p:txBody>
      </p:sp>
    </p:spTree>
  </p:cSld>
  <p:clrMapOvr>
    <a:masterClrMapping/>
  </p:clrMapOvr>
  <p:transition spd="slow">
    <p:fade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9993"/>
            <a:ext cx="18318902" cy="2237385"/>
            <a:chOff x="0" y="0"/>
            <a:chExt cx="2594838" cy="3169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94838" cy="316921"/>
            </a:xfrm>
            <a:custGeom>
              <a:avLst/>
              <a:gdLst/>
              <a:ahLst/>
              <a:cxnLst/>
              <a:rect r="r" b="b" t="t" l="l"/>
              <a:pathLst>
                <a:path h="316921" w="2594838">
                  <a:moveTo>
                    <a:pt x="5494" y="0"/>
                  </a:moveTo>
                  <a:lnTo>
                    <a:pt x="2589344" y="0"/>
                  </a:lnTo>
                  <a:cubicBezTo>
                    <a:pt x="2592378" y="0"/>
                    <a:pt x="2594838" y="2460"/>
                    <a:pt x="2594838" y="5494"/>
                  </a:cubicBezTo>
                  <a:lnTo>
                    <a:pt x="2594838" y="311427"/>
                  </a:lnTo>
                  <a:cubicBezTo>
                    <a:pt x="2594838" y="314462"/>
                    <a:pt x="2592378" y="316921"/>
                    <a:pt x="2589344" y="316921"/>
                  </a:cubicBezTo>
                  <a:lnTo>
                    <a:pt x="5494" y="316921"/>
                  </a:lnTo>
                  <a:cubicBezTo>
                    <a:pt x="2460" y="316921"/>
                    <a:pt x="0" y="314462"/>
                    <a:pt x="0" y="311427"/>
                  </a:cubicBezTo>
                  <a:lnTo>
                    <a:pt x="0" y="5494"/>
                  </a:lnTo>
                  <a:cubicBezTo>
                    <a:pt x="0" y="2460"/>
                    <a:pt x="2460" y="0"/>
                    <a:pt x="5494" y="0"/>
                  </a:cubicBezTo>
                  <a:close/>
                </a:path>
              </a:pathLst>
            </a:custGeom>
            <a:solidFill>
              <a:srgbClr val="3787B6"/>
            </a:solidFill>
            <a:ln w="38100" cap="sq">
              <a:solidFill>
                <a:srgbClr val="61CEE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94838" cy="355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620841" y="353247"/>
            <a:ext cx="13077220" cy="1208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0"/>
              </a:lnSpc>
            </a:pPr>
            <a:r>
              <a:rPr lang="en-US" sz="700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Types of Cloud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8893" y="3928872"/>
            <a:ext cx="11992144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  <a:p>
            <a:pPr algn="just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Flexib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le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and scalable</a:t>
            </a:r>
          </a:p>
          <a:p>
            <a:pPr algn="just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Bal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ances cost and security</a:t>
            </a:r>
          </a:p>
          <a:p>
            <a:pPr algn="just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  <a:p>
            <a:pPr algn="just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Complex integration and management</a:t>
            </a:r>
          </a:p>
          <a:p>
            <a:pPr algn="just">
              <a:lnSpc>
                <a:spcPts val="4759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615371" y="3483171"/>
            <a:ext cx="6982833" cy="4538841"/>
          </a:xfrm>
          <a:custGeom>
            <a:avLst/>
            <a:gdLst/>
            <a:ahLst/>
            <a:cxnLst/>
            <a:rect r="r" b="b" t="t" l="l"/>
            <a:pathLst>
              <a:path h="4538841" w="6982833">
                <a:moveTo>
                  <a:pt x="0" y="0"/>
                </a:moveTo>
                <a:lnTo>
                  <a:pt x="6982833" y="0"/>
                </a:lnTo>
                <a:lnTo>
                  <a:pt x="6982833" y="4538841"/>
                </a:lnTo>
                <a:lnTo>
                  <a:pt x="0" y="4538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6441" y="2829568"/>
            <a:ext cx="5011866" cy="751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66"/>
              </a:lnSpc>
            </a:pPr>
            <a:r>
              <a:rPr lang="en-US" sz="440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Hybrid Cloud</a:t>
            </a:r>
          </a:p>
        </p:txBody>
      </p:sp>
    </p:spTree>
  </p:cSld>
  <p:clrMapOvr>
    <a:masterClrMapping/>
  </p:clrMapOvr>
  <p:transition spd="slow">
    <p:fade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9993"/>
            <a:ext cx="18318902" cy="2237385"/>
            <a:chOff x="0" y="0"/>
            <a:chExt cx="2594838" cy="3169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94838" cy="316921"/>
            </a:xfrm>
            <a:custGeom>
              <a:avLst/>
              <a:gdLst/>
              <a:ahLst/>
              <a:cxnLst/>
              <a:rect r="r" b="b" t="t" l="l"/>
              <a:pathLst>
                <a:path h="316921" w="2594838">
                  <a:moveTo>
                    <a:pt x="5494" y="0"/>
                  </a:moveTo>
                  <a:lnTo>
                    <a:pt x="2589344" y="0"/>
                  </a:lnTo>
                  <a:cubicBezTo>
                    <a:pt x="2592378" y="0"/>
                    <a:pt x="2594838" y="2460"/>
                    <a:pt x="2594838" y="5494"/>
                  </a:cubicBezTo>
                  <a:lnTo>
                    <a:pt x="2594838" y="311427"/>
                  </a:lnTo>
                  <a:cubicBezTo>
                    <a:pt x="2594838" y="314462"/>
                    <a:pt x="2592378" y="316921"/>
                    <a:pt x="2589344" y="316921"/>
                  </a:cubicBezTo>
                  <a:lnTo>
                    <a:pt x="5494" y="316921"/>
                  </a:lnTo>
                  <a:cubicBezTo>
                    <a:pt x="2460" y="316921"/>
                    <a:pt x="0" y="314462"/>
                    <a:pt x="0" y="311427"/>
                  </a:cubicBezTo>
                  <a:lnTo>
                    <a:pt x="0" y="5494"/>
                  </a:lnTo>
                  <a:cubicBezTo>
                    <a:pt x="0" y="2460"/>
                    <a:pt x="2460" y="0"/>
                    <a:pt x="5494" y="0"/>
                  </a:cubicBezTo>
                  <a:close/>
                </a:path>
              </a:pathLst>
            </a:custGeom>
            <a:solidFill>
              <a:srgbClr val="3787B6"/>
            </a:solidFill>
            <a:ln w="38100" cap="sq">
              <a:solidFill>
                <a:srgbClr val="61CEE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94838" cy="355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615371" y="3483171"/>
            <a:ext cx="6982833" cy="4538841"/>
          </a:xfrm>
          <a:custGeom>
            <a:avLst/>
            <a:gdLst/>
            <a:ahLst/>
            <a:cxnLst/>
            <a:rect r="r" b="b" t="t" l="l"/>
            <a:pathLst>
              <a:path h="4538841" w="6982833">
                <a:moveTo>
                  <a:pt x="0" y="0"/>
                </a:moveTo>
                <a:lnTo>
                  <a:pt x="6982833" y="0"/>
                </a:lnTo>
                <a:lnTo>
                  <a:pt x="6982833" y="4538841"/>
                </a:lnTo>
                <a:lnTo>
                  <a:pt x="0" y="4538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20841" y="353247"/>
            <a:ext cx="13077220" cy="1208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0"/>
              </a:lnSpc>
            </a:pPr>
            <a:r>
              <a:rPr lang="en-US" sz="700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Types of Cloud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8893" y="3928872"/>
            <a:ext cx="10557250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Shared by: Several organizations with common concerns (e.g., regu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atory, security)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Managed by: One or more parties,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internally or externally</a:t>
            </a:r>
          </a:p>
          <a:p>
            <a:pPr algn="just">
              <a:lnSpc>
                <a:spcPts val="475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66441" y="2829568"/>
            <a:ext cx="7241471" cy="751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66"/>
              </a:lnSpc>
            </a:pPr>
            <a:r>
              <a:rPr lang="en-US" sz="440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 Community Cloud</a:t>
            </a:r>
          </a:p>
        </p:txBody>
      </p:sp>
    </p:spTree>
  </p:cSld>
  <p:clrMapOvr>
    <a:masterClrMapping/>
  </p:clrMapOvr>
  <p:transition spd="slow">
    <p:fade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9993"/>
            <a:ext cx="18318902" cy="2237385"/>
            <a:chOff x="0" y="0"/>
            <a:chExt cx="2594838" cy="3169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94838" cy="316921"/>
            </a:xfrm>
            <a:custGeom>
              <a:avLst/>
              <a:gdLst/>
              <a:ahLst/>
              <a:cxnLst/>
              <a:rect r="r" b="b" t="t" l="l"/>
              <a:pathLst>
                <a:path h="316921" w="2594838">
                  <a:moveTo>
                    <a:pt x="5494" y="0"/>
                  </a:moveTo>
                  <a:lnTo>
                    <a:pt x="2589344" y="0"/>
                  </a:lnTo>
                  <a:cubicBezTo>
                    <a:pt x="2592378" y="0"/>
                    <a:pt x="2594838" y="2460"/>
                    <a:pt x="2594838" y="5494"/>
                  </a:cubicBezTo>
                  <a:lnTo>
                    <a:pt x="2594838" y="311427"/>
                  </a:lnTo>
                  <a:cubicBezTo>
                    <a:pt x="2594838" y="314462"/>
                    <a:pt x="2592378" y="316921"/>
                    <a:pt x="2589344" y="316921"/>
                  </a:cubicBezTo>
                  <a:lnTo>
                    <a:pt x="5494" y="316921"/>
                  </a:lnTo>
                  <a:cubicBezTo>
                    <a:pt x="2460" y="316921"/>
                    <a:pt x="0" y="314462"/>
                    <a:pt x="0" y="311427"/>
                  </a:cubicBezTo>
                  <a:lnTo>
                    <a:pt x="0" y="5494"/>
                  </a:lnTo>
                  <a:cubicBezTo>
                    <a:pt x="0" y="2460"/>
                    <a:pt x="2460" y="0"/>
                    <a:pt x="5494" y="0"/>
                  </a:cubicBezTo>
                  <a:close/>
                </a:path>
              </a:pathLst>
            </a:custGeom>
            <a:solidFill>
              <a:srgbClr val="3787B6"/>
            </a:solidFill>
            <a:ln w="38100" cap="sq">
              <a:solidFill>
                <a:srgbClr val="61CEE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94838" cy="355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620841" y="353247"/>
            <a:ext cx="13077220" cy="1208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0"/>
              </a:lnSpc>
            </a:pPr>
            <a:r>
              <a:rPr lang="en-US" sz="700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Types of Cloud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8893" y="3928872"/>
            <a:ext cx="11992144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  <a:p>
            <a:pPr algn="just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Cost shar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ed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among users</a:t>
            </a:r>
          </a:p>
          <a:p>
            <a:pPr algn="just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Customizabl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 for specific community needs</a:t>
            </a:r>
          </a:p>
          <a:p>
            <a:pPr algn="just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  <a:p>
            <a:pPr algn="just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Less common</a:t>
            </a:r>
          </a:p>
          <a:p>
            <a:pPr algn="just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May have governance issues</a:t>
            </a:r>
          </a:p>
          <a:p>
            <a:pPr algn="just">
              <a:lnSpc>
                <a:spcPts val="4759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615371" y="3483171"/>
            <a:ext cx="6982833" cy="4538841"/>
          </a:xfrm>
          <a:custGeom>
            <a:avLst/>
            <a:gdLst/>
            <a:ahLst/>
            <a:cxnLst/>
            <a:rect r="r" b="b" t="t" l="l"/>
            <a:pathLst>
              <a:path h="4538841" w="6982833">
                <a:moveTo>
                  <a:pt x="0" y="0"/>
                </a:moveTo>
                <a:lnTo>
                  <a:pt x="6982833" y="0"/>
                </a:lnTo>
                <a:lnTo>
                  <a:pt x="6982833" y="4538841"/>
                </a:lnTo>
                <a:lnTo>
                  <a:pt x="0" y="4538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6441" y="2829568"/>
            <a:ext cx="7241471" cy="751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66"/>
              </a:lnSpc>
            </a:pPr>
            <a:r>
              <a:rPr lang="en-US" sz="440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 Community Cloud</a:t>
            </a: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96702" y="3391951"/>
            <a:ext cx="5320337" cy="4280655"/>
          </a:xfrm>
          <a:custGeom>
            <a:avLst/>
            <a:gdLst/>
            <a:ahLst/>
            <a:cxnLst/>
            <a:rect r="r" b="b" t="t" l="l"/>
            <a:pathLst>
              <a:path h="4280655" w="5320337">
                <a:moveTo>
                  <a:pt x="0" y="0"/>
                </a:moveTo>
                <a:lnTo>
                  <a:pt x="5320337" y="0"/>
                </a:lnTo>
                <a:lnTo>
                  <a:pt x="5320337" y="4280654"/>
                </a:lnTo>
                <a:lnTo>
                  <a:pt x="0" y="42806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970149" y="3391951"/>
            <a:ext cx="1773443" cy="177344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4301166" y="3721391"/>
            <a:ext cx="1111408" cy="1114562"/>
          </a:xfrm>
          <a:custGeom>
            <a:avLst/>
            <a:gdLst/>
            <a:ahLst/>
            <a:cxnLst/>
            <a:rect r="r" b="b" t="t" l="l"/>
            <a:pathLst>
              <a:path h="1114562" w="1111408">
                <a:moveTo>
                  <a:pt x="0" y="0"/>
                </a:moveTo>
                <a:lnTo>
                  <a:pt x="1111409" y="0"/>
                </a:lnTo>
                <a:lnTo>
                  <a:pt x="1111409" y="1114562"/>
                </a:lnTo>
                <a:lnTo>
                  <a:pt x="0" y="11145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1" t="0" r="-141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92126" y="839109"/>
            <a:ext cx="7349068" cy="1218398"/>
            <a:chOff x="0" y="0"/>
            <a:chExt cx="944363" cy="1565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44363" cy="156565"/>
            </a:xfrm>
            <a:custGeom>
              <a:avLst/>
              <a:gdLst/>
              <a:ahLst/>
              <a:cxnLst/>
              <a:rect r="r" b="b" t="t" l="l"/>
              <a:pathLst>
                <a:path h="156565" w="944363">
                  <a:moveTo>
                    <a:pt x="15802" y="0"/>
                  </a:moveTo>
                  <a:lnTo>
                    <a:pt x="928561" y="0"/>
                  </a:lnTo>
                  <a:cubicBezTo>
                    <a:pt x="937289" y="0"/>
                    <a:pt x="944363" y="7075"/>
                    <a:pt x="944363" y="15802"/>
                  </a:cubicBezTo>
                  <a:lnTo>
                    <a:pt x="944363" y="140764"/>
                  </a:lnTo>
                  <a:cubicBezTo>
                    <a:pt x="944363" y="144955"/>
                    <a:pt x="942698" y="148974"/>
                    <a:pt x="939735" y="151937"/>
                  </a:cubicBezTo>
                  <a:cubicBezTo>
                    <a:pt x="936772" y="154901"/>
                    <a:pt x="932752" y="156565"/>
                    <a:pt x="928561" y="156565"/>
                  </a:cubicBezTo>
                  <a:lnTo>
                    <a:pt x="15802" y="156565"/>
                  </a:lnTo>
                  <a:cubicBezTo>
                    <a:pt x="11611" y="156565"/>
                    <a:pt x="7592" y="154901"/>
                    <a:pt x="4628" y="151937"/>
                  </a:cubicBezTo>
                  <a:cubicBezTo>
                    <a:pt x="1665" y="148974"/>
                    <a:pt x="0" y="144955"/>
                    <a:pt x="0" y="140764"/>
                  </a:cubicBezTo>
                  <a:lnTo>
                    <a:pt x="0" y="15802"/>
                  </a:lnTo>
                  <a:cubicBezTo>
                    <a:pt x="0" y="11611"/>
                    <a:pt x="1665" y="7592"/>
                    <a:pt x="4628" y="4628"/>
                  </a:cubicBezTo>
                  <a:cubicBezTo>
                    <a:pt x="7592" y="1665"/>
                    <a:pt x="11611" y="0"/>
                    <a:pt x="15802" y="0"/>
                  </a:cubicBezTo>
                  <a:close/>
                </a:path>
              </a:pathLst>
            </a:custGeom>
            <a:solidFill>
              <a:srgbClr val="E6EEE3"/>
            </a:solidFill>
            <a:ln w="38100" cap="sq">
              <a:solidFill>
                <a:srgbClr val="FBFDFC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944363" cy="2422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6859"/>
                </a:lnSpc>
                <a:spcBef>
                  <a:spcPct val="0"/>
                </a:spcBef>
              </a:pPr>
              <a:r>
                <a:rPr lang="en-US" sz="4899" b="true">
                  <a:solidFill>
                    <a:srgbClr val="004AA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         AGENDA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925191" y="2887174"/>
            <a:ext cx="8639646" cy="1139658"/>
            <a:chOff x="0" y="0"/>
            <a:chExt cx="706792" cy="932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06792" cy="93233"/>
            </a:xfrm>
            <a:custGeom>
              <a:avLst/>
              <a:gdLst/>
              <a:ahLst/>
              <a:cxnLst/>
              <a:rect r="r" b="b" t="t" l="l"/>
              <a:pathLst>
                <a:path h="93233" w="706792">
                  <a:moveTo>
                    <a:pt x="10753" y="0"/>
                  </a:moveTo>
                  <a:lnTo>
                    <a:pt x="696039" y="0"/>
                  </a:lnTo>
                  <a:cubicBezTo>
                    <a:pt x="701978" y="0"/>
                    <a:pt x="706792" y="4814"/>
                    <a:pt x="706792" y="10753"/>
                  </a:cubicBezTo>
                  <a:lnTo>
                    <a:pt x="706792" y="82480"/>
                  </a:lnTo>
                  <a:cubicBezTo>
                    <a:pt x="706792" y="85332"/>
                    <a:pt x="705659" y="88067"/>
                    <a:pt x="703643" y="90084"/>
                  </a:cubicBezTo>
                  <a:cubicBezTo>
                    <a:pt x="701626" y="92100"/>
                    <a:pt x="698891" y="93233"/>
                    <a:pt x="696039" y="93233"/>
                  </a:cubicBezTo>
                  <a:lnTo>
                    <a:pt x="10753" y="93233"/>
                  </a:lnTo>
                  <a:cubicBezTo>
                    <a:pt x="4814" y="93233"/>
                    <a:pt x="0" y="88419"/>
                    <a:pt x="0" y="82480"/>
                  </a:cubicBezTo>
                  <a:lnTo>
                    <a:pt x="0" y="10753"/>
                  </a:lnTo>
                  <a:cubicBezTo>
                    <a:pt x="0" y="7901"/>
                    <a:pt x="1133" y="5166"/>
                    <a:pt x="3150" y="3150"/>
                  </a:cubicBezTo>
                  <a:cubicBezTo>
                    <a:pt x="5166" y="1133"/>
                    <a:pt x="7901" y="0"/>
                    <a:pt x="107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BFDFC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706792" cy="178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580"/>
                </a:lnSpc>
                <a:spcBef>
                  <a:spcPct val="0"/>
                </a:spcBef>
              </a:pPr>
              <a:r>
                <a:rPr lang="en-US" b="true" sz="4700">
                  <a:solidFill>
                    <a:srgbClr val="004AA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  Azure Virtual Machines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69770" y="5021631"/>
            <a:ext cx="8995067" cy="1173357"/>
            <a:chOff x="0" y="0"/>
            <a:chExt cx="878739" cy="11462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78739" cy="114627"/>
            </a:xfrm>
            <a:custGeom>
              <a:avLst/>
              <a:gdLst/>
              <a:ahLst/>
              <a:cxnLst/>
              <a:rect r="r" b="b" t="t" l="l"/>
              <a:pathLst>
                <a:path h="114627" w="878739">
                  <a:moveTo>
                    <a:pt x="10328" y="0"/>
                  </a:moveTo>
                  <a:lnTo>
                    <a:pt x="868411" y="0"/>
                  </a:lnTo>
                  <a:cubicBezTo>
                    <a:pt x="871150" y="0"/>
                    <a:pt x="873777" y="1088"/>
                    <a:pt x="875714" y="3025"/>
                  </a:cubicBezTo>
                  <a:cubicBezTo>
                    <a:pt x="877651" y="4962"/>
                    <a:pt x="878739" y="7589"/>
                    <a:pt x="878739" y="10328"/>
                  </a:cubicBezTo>
                  <a:lnTo>
                    <a:pt x="878739" y="104299"/>
                  </a:lnTo>
                  <a:cubicBezTo>
                    <a:pt x="878739" y="110003"/>
                    <a:pt x="874115" y="114627"/>
                    <a:pt x="868411" y="114627"/>
                  </a:cubicBezTo>
                  <a:lnTo>
                    <a:pt x="10328" y="114627"/>
                  </a:lnTo>
                  <a:cubicBezTo>
                    <a:pt x="4624" y="114627"/>
                    <a:pt x="0" y="110003"/>
                    <a:pt x="0" y="104299"/>
                  </a:cubicBezTo>
                  <a:lnTo>
                    <a:pt x="0" y="10328"/>
                  </a:lnTo>
                  <a:cubicBezTo>
                    <a:pt x="0" y="7589"/>
                    <a:pt x="1088" y="4962"/>
                    <a:pt x="3025" y="3025"/>
                  </a:cubicBezTo>
                  <a:cubicBezTo>
                    <a:pt x="4962" y="1088"/>
                    <a:pt x="7589" y="0"/>
                    <a:pt x="1032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BFDFC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878739" cy="200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580"/>
                </a:lnSpc>
                <a:spcBef>
                  <a:spcPct val="0"/>
                </a:spcBef>
              </a:pPr>
              <a:r>
                <a:rPr lang="en-US" b="true" sz="4700">
                  <a:solidFill>
                    <a:srgbClr val="004AA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     Azure Network Services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31668" y="7253419"/>
            <a:ext cx="9233169" cy="1191632"/>
            <a:chOff x="0" y="0"/>
            <a:chExt cx="894625" cy="11546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94625" cy="115460"/>
            </a:xfrm>
            <a:custGeom>
              <a:avLst/>
              <a:gdLst/>
              <a:ahLst/>
              <a:cxnLst/>
              <a:rect r="r" b="b" t="t" l="l"/>
              <a:pathLst>
                <a:path h="115460" w="894625">
                  <a:moveTo>
                    <a:pt x="10062" y="0"/>
                  </a:moveTo>
                  <a:lnTo>
                    <a:pt x="884563" y="0"/>
                  </a:lnTo>
                  <a:cubicBezTo>
                    <a:pt x="890120" y="0"/>
                    <a:pt x="894625" y="4505"/>
                    <a:pt x="894625" y="10062"/>
                  </a:cubicBezTo>
                  <a:lnTo>
                    <a:pt x="894625" y="105398"/>
                  </a:lnTo>
                  <a:cubicBezTo>
                    <a:pt x="894625" y="110955"/>
                    <a:pt x="890120" y="115460"/>
                    <a:pt x="884563" y="115460"/>
                  </a:cubicBezTo>
                  <a:lnTo>
                    <a:pt x="10062" y="115460"/>
                  </a:lnTo>
                  <a:cubicBezTo>
                    <a:pt x="4505" y="115460"/>
                    <a:pt x="0" y="110955"/>
                    <a:pt x="0" y="105398"/>
                  </a:cubicBezTo>
                  <a:lnTo>
                    <a:pt x="0" y="10062"/>
                  </a:lnTo>
                  <a:cubicBezTo>
                    <a:pt x="0" y="4505"/>
                    <a:pt x="4505" y="0"/>
                    <a:pt x="100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BFDFC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85725"/>
              <a:ext cx="894625" cy="2011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580"/>
                </a:lnSpc>
                <a:spcBef>
                  <a:spcPct val="0"/>
                </a:spcBef>
              </a:pPr>
              <a:r>
                <a:rPr lang="en-US" b="true" sz="4700">
                  <a:solidFill>
                    <a:srgbClr val="004AA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         Azure Compute Services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28700" y="6784776"/>
            <a:ext cx="1942771" cy="1899088"/>
            <a:chOff x="0" y="0"/>
            <a:chExt cx="831496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31496" cy="812800"/>
            </a:xfrm>
            <a:custGeom>
              <a:avLst/>
              <a:gdLst/>
              <a:ahLst/>
              <a:cxnLst/>
              <a:rect r="r" b="b" t="t" l="l"/>
              <a:pathLst>
                <a:path h="812800" w="831496">
                  <a:moveTo>
                    <a:pt x="415748" y="0"/>
                  </a:moveTo>
                  <a:cubicBezTo>
                    <a:pt x="186137" y="0"/>
                    <a:pt x="0" y="181951"/>
                    <a:pt x="0" y="406400"/>
                  </a:cubicBezTo>
                  <a:cubicBezTo>
                    <a:pt x="0" y="630849"/>
                    <a:pt x="186137" y="812800"/>
                    <a:pt x="415748" y="812800"/>
                  </a:cubicBezTo>
                  <a:cubicBezTo>
                    <a:pt x="645359" y="812800"/>
                    <a:pt x="831496" y="630849"/>
                    <a:pt x="831496" y="406400"/>
                  </a:cubicBezTo>
                  <a:cubicBezTo>
                    <a:pt x="831496" y="181951"/>
                    <a:pt x="645359" y="0"/>
                    <a:pt x="415748" y="0"/>
                  </a:cubicBezTo>
                  <a:close/>
                </a:path>
              </a:pathLst>
            </a:custGeom>
            <a:solidFill>
              <a:srgbClr val="004AAD"/>
            </a:solidFill>
            <a:ln w="38100" cap="sq">
              <a:solidFill>
                <a:srgbClr val="FBFDFC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7953" y="-47625"/>
              <a:ext cx="675591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959"/>
                </a:lnSpc>
              </a:pPr>
              <a:r>
                <a:rPr lang="en-US" sz="6399">
                  <a:solidFill>
                    <a:srgbClr val="FBFDFC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06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567567" y="8109428"/>
            <a:ext cx="5949472" cy="1148872"/>
            <a:chOff x="0" y="0"/>
            <a:chExt cx="1109119" cy="21417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09119" cy="214176"/>
            </a:xfrm>
            <a:custGeom>
              <a:avLst/>
              <a:gdLst/>
              <a:ahLst/>
              <a:cxnLst/>
              <a:rect r="r" b="b" t="t" l="l"/>
              <a:pathLst>
                <a:path h="214176" w="1109119">
                  <a:moveTo>
                    <a:pt x="16917" y="0"/>
                  </a:moveTo>
                  <a:lnTo>
                    <a:pt x="1092202" y="0"/>
                  </a:lnTo>
                  <a:cubicBezTo>
                    <a:pt x="1096689" y="0"/>
                    <a:pt x="1100992" y="1782"/>
                    <a:pt x="1104164" y="4955"/>
                  </a:cubicBezTo>
                  <a:cubicBezTo>
                    <a:pt x="1107337" y="8127"/>
                    <a:pt x="1109119" y="12430"/>
                    <a:pt x="1109119" y="16917"/>
                  </a:cubicBezTo>
                  <a:lnTo>
                    <a:pt x="1109119" y="197260"/>
                  </a:lnTo>
                  <a:cubicBezTo>
                    <a:pt x="1109119" y="201746"/>
                    <a:pt x="1107337" y="206049"/>
                    <a:pt x="1104164" y="209222"/>
                  </a:cubicBezTo>
                  <a:cubicBezTo>
                    <a:pt x="1100992" y="212394"/>
                    <a:pt x="1096689" y="214176"/>
                    <a:pt x="1092202" y="214176"/>
                  </a:cubicBezTo>
                  <a:lnTo>
                    <a:pt x="16917" y="214176"/>
                  </a:lnTo>
                  <a:cubicBezTo>
                    <a:pt x="12430" y="214176"/>
                    <a:pt x="8127" y="212394"/>
                    <a:pt x="4955" y="209222"/>
                  </a:cubicBezTo>
                  <a:cubicBezTo>
                    <a:pt x="1782" y="206049"/>
                    <a:pt x="0" y="201746"/>
                    <a:pt x="0" y="197260"/>
                  </a:cubicBezTo>
                  <a:lnTo>
                    <a:pt x="0" y="16917"/>
                  </a:lnTo>
                  <a:cubicBezTo>
                    <a:pt x="0" y="12430"/>
                    <a:pt x="1782" y="8127"/>
                    <a:pt x="4955" y="4955"/>
                  </a:cubicBezTo>
                  <a:cubicBezTo>
                    <a:pt x="8127" y="1782"/>
                    <a:pt x="12430" y="0"/>
                    <a:pt x="16917" y="0"/>
                  </a:cubicBezTo>
                  <a:close/>
                </a:path>
              </a:pathLst>
            </a:custGeom>
            <a:solidFill>
              <a:srgbClr val="FBFDFC"/>
            </a:solidFill>
            <a:ln w="38100" cap="sq">
              <a:solidFill>
                <a:srgbClr val="61CEE1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109119" cy="252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2041160" y="8364909"/>
            <a:ext cx="5002285" cy="571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2"/>
              </a:lnSpc>
            </a:pPr>
            <a:r>
              <a:rPr lang="en-US" sz="3330" b="true">
                <a:solidFill>
                  <a:srgbClr val="0387D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Azure Full Course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028700" y="4582734"/>
            <a:ext cx="1899088" cy="1899088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  <a:ln w="38100" cap="sq">
              <a:solidFill>
                <a:srgbClr val="FBFDFC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959"/>
                </a:lnSpc>
              </a:pPr>
              <a:r>
                <a:rPr lang="en-US" sz="6399">
                  <a:solidFill>
                    <a:srgbClr val="FBFDFC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05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63575" y="2495387"/>
            <a:ext cx="1923232" cy="1923232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  <a:ln w="38100" cap="sq">
              <a:solidFill>
                <a:srgbClr val="FBFDFC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959"/>
                </a:lnSpc>
              </a:pPr>
              <a:r>
                <a:rPr lang="en-US" sz="6399">
                  <a:solidFill>
                    <a:srgbClr val="FBFDFC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04</a:t>
              </a:r>
            </a:p>
          </p:txBody>
        </p:sp>
      </p:grpSp>
    </p:spTree>
  </p:cSld>
  <p:clrMapOvr>
    <a:masterClrMapping/>
  </p:clrMapOvr>
  <p:transition spd="slow">
    <p:fade/>
  </p:transition>
</p:sld>
</file>

<file path=ppt/slides/slide3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902" y="7020915"/>
            <a:ext cx="18318902" cy="2237385"/>
            <a:chOff x="0" y="0"/>
            <a:chExt cx="2594838" cy="3169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94838" cy="316921"/>
            </a:xfrm>
            <a:custGeom>
              <a:avLst/>
              <a:gdLst/>
              <a:ahLst/>
              <a:cxnLst/>
              <a:rect r="r" b="b" t="t" l="l"/>
              <a:pathLst>
                <a:path h="316921" w="2594838">
                  <a:moveTo>
                    <a:pt x="5494" y="0"/>
                  </a:moveTo>
                  <a:lnTo>
                    <a:pt x="2589344" y="0"/>
                  </a:lnTo>
                  <a:cubicBezTo>
                    <a:pt x="2592378" y="0"/>
                    <a:pt x="2594838" y="2460"/>
                    <a:pt x="2594838" y="5494"/>
                  </a:cubicBezTo>
                  <a:lnTo>
                    <a:pt x="2594838" y="311427"/>
                  </a:lnTo>
                  <a:cubicBezTo>
                    <a:pt x="2594838" y="314462"/>
                    <a:pt x="2592378" y="316921"/>
                    <a:pt x="2589344" y="316921"/>
                  </a:cubicBezTo>
                  <a:lnTo>
                    <a:pt x="5494" y="316921"/>
                  </a:lnTo>
                  <a:cubicBezTo>
                    <a:pt x="2460" y="316921"/>
                    <a:pt x="0" y="314462"/>
                    <a:pt x="0" y="311427"/>
                  </a:cubicBezTo>
                  <a:lnTo>
                    <a:pt x="0" y="5494"/>
                  </a:lnTo>
                  <a:cubicBezTo>
                    <a:pt x="0" y="2460"/>
                    <a:pt x="2460" y="0"/>
                    <a:pt x="5494" y="0"/>
                  </a:cubicBezTo>
                  <a:close/>
                </a:path>
              </a:pathLst>
            </a:custGeom>
            <a:solidFill>
              <a:srgbClr val="3787B6"/>
            </a:solidFill>
            <a:ln w="38100" cap="sq">
              <a:solidFill>
                <a:srgbClr val="61CEE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94838" cy="355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589939" y="7464155"/>
            <a:ext cx="13077220" cy="1208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0"/>
              </a:lnSpc>
            </a:pPr>
            <a:r>
              <a:rPr lang="en-US" sz="700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Cloud Service Models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180136" y="2589352"/>
            <a:ext cx="4023672" cy="4013254"/>
            <a:chOff x="0" y="0"/>
            <a:chExt cx="1576662" cy="15725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76662" cy="1572580"/>
            </a:xfrm>
            <a:custGeom>
              <a:avLst/>
              <a:gdLst/>
              <a:ahLst/>
              <a:cxnLst/>
              <a:rect r="r" b="b" t="t" l="l"/>
              <a:pathLst>
                <a:path h="1572580" w="1576662">
                  <a:moveTo>
                    <a:pt x="788331" y="0"/>
                  </a:moveTo>
                  <a:cubicBezTo>
                    <a:pt x="352948" y="0"/>
                    <a:pt x="0" y="352034"/>
                    <a:pt x="0" y="786290"/>
                  </a:cubicBezTo>
                  <a:cubicBezTo>
                    <a:pt x="0" y="1220546"/>
                    <a:pt x="352948" y="1572580"/>
                    <a:pt x="788331" y="1572580"/>
                  </a:cubicBezTo>
                  <a:cubicBezTo>
                    <a:pt x="1223714" y="1572580"/>
                    <a:pt x="1576662" y="1220546"/>
                    <a:pt x="1576662" y="786290"/>
                  </a:cubicBezTo>
                  <a:cubicBezTo>
                    <a:pt x="1576662" y="352034"/>
                    <a:pt x="1223714" y="0"/>
                    <a:pt x="7883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3787B6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47812" y="-128796"/>
              <a:ext cx="1281038" cy="15539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60"/>
                </a:lnSpc>
              </a:pPr>
              <a:r>
                <a:rPr lang="en-US" sz="14400">
                  <a:solidFill>
                    <a:srgbClr val="3787B6"/>
                  </a:solidFill>
                  <a:latin typeface="Canva Sans"/>
                  <a:ea typeface="Canva Sans"/>
                  <a:cs typeface="Canva Sans"/>
                  <a:sym typeface="Canva Sans"/>
                </a:rPr>
                <a:t>4</a:t>
              </a:r>
            </a:p>
          </p:txBody>
        </p:sp>
      </p:grpSp>
    </p:spTree>
  </p:cSld>
  <p:clrMapOvr>
    <a:masterClrMapping/>
  </p:clrMapOvr>
  <p:transition spd="slow">
    <p:fade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9993"/>
            <a:ext cx="18318902" cy="2237385"/>
            <a:chOff x="0" y="0"/>
            <a:chExt cx="2594838" cy="3169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94838" cy="316921"/>
            </a:xfrm>
            <a:custGeom>
              <a:avLst/>
              <a:gdLst/>
              <a:ahLst/>
              <a:cxnLst/>
              <a:rect r="r" b="b" t="t" l="l"/>
              <a:pathLst>
                <a:path h="316921" w="2594838">
                  <a:moveTo>
                    <a:pt x="5494" y="0"/>
                  </a:moveTo>
                  <a:lnTo>
                    <a:pt x="2589344" y="0"/>
                  </a:lnTo>
                  <a:cubicBezTo>
                    <a:pt x="2592378" y="0"/>
                    <a:pt x="2594838" y="2460"/>
                    <a:pt x="2594838" y="5494"/>
                  </a:cubicBezTo>
                  <a:lnTo>
                    <a:pt x="2594838" y="311427"/>
                  </a:lnTo>
                  <a:cubicBezTo>
                    <a:pt x="2594838" y="314462"/>
                    <a:pt x="2592378" y="316921"/>
                    <a:pt x="2589344" y="316921"/>
                  </a:cubicBezTo>
                  <a:lnTo>
                    <a:pt x="5494" y="316921"/>
                  </a:lnTo>
                  <a:cubicBezTo>
                    <a:pt x="2460" y="316921"/>
                    <a:pt x="0" y="314462"/>
                    <a:pt x="0" y="311427"/>
                  </a:cubicBezTo>
                  <a:lnTo>
                    <a:pt x="0" y="5494"/>
                  </a:lnTo>
                  <a:cubicBezTo>
                    <a:pt x="0" y="2460"/>
                    <a:pt x="2460" y="0"/>
                    <a:pt x="5494" y="0"/>
                  </a:cubicBezTo>
                  <a:close/>
                </a:path>
              </a:pathLst>
            </a:custGeom>
            <a:solidFill>
              <a:srgbClr val="3787B6"/>
            </a:solidFill>
            <a:ln w="38100" cap="sq">
              <a:solidFill>
                <a:srgbClr val="61CEE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94838" cy="355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070418" y="2722612"/>
            <a:ext cx="10501803" cy="5907264"/>
          </a:xfrm>
          <a:custGeom>
            <a:avLst/>
            <a:gdLst/>
            <a:ahLst/>
            <a:cxnLst/>
            <a:rect r="r" b="b" t="t" l="l"/>
            <a:pathLst>
              <a:path h="5907264" w="10501803">
                <a:moveTo>
                  <a:pt x="0" y="0"/>
                </a:moveTo>
                <a:lnTo>
                  <a:pt x="10501803" y="0"/>
                </a:lnTo>
                <a:lnTo>
                  <a:pt x="10501803" y="5907265"/>
                </a:lnTo>
                <a:lnTo>
                  <a:pt x="0" y="59072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20841" y="353247"/>
            <a:ext cx="13077220" cy="1208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0"/>
              </a:lnSpc>
            </a:pPr>
            <a:r>
              <a:rPr lang="en-US" sz="700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Cloud Service Models</a:t>
            </a:r>
          </a:p>
        </p:txBody>
      </p:sp>
      <p:sp>
        <p:nvSpPr>
          <p:cNvPr name="AutoShape 7" id="7"/>
          <p:cNvSpPr/>
          <p:nvPr/>
        </p:nvSpPr>
        <p:spPr>
          <a:xfrm flipH="true">
            <a:off x="6120737" y="5143500"/>
            <a:ext cx="3200582" cy="97131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8" id="8"/>
          <p:cNvSpPr/>
          <p:nvPr/>
        </p:nvSpPr>
        <p:spPr>
          <a:xfrm>
            <a:off x="9321319" y="5143500"/>
            <a:ext cx="0" cy="79258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9" id="9"/>
          <p:cNvSpPr/>
          <p:nvPr/>
        </p:nvSpPr>
        <p:spPr>
          <a:xfrm>
            <a:off x="9321319" y="5143500"/>
            <a:ext cx="3107201" cy="92397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  <p:transition spd="slow">
    <p:fade/>
  </p:transition>
</p:sld>
</file>

<file path=ppt/slides/slide3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9993"/>
            <a:ext cx="18318902" cy="2237385"/>
            <a:chOff x="0" y="0"/>
            <a:chExt cx="2594838" cy="3169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94838" cy="316921"/>
            </a:xfrm>
            <a:custGeom>
              <a:avLst/>
              <a:gdLst/>
              <a:ahLst/>
              <a:cxnLst/>
              <a:rect r="r" b="b" t="t" l="l"/>
              <a:pathLst>
                <a:path h="316921" w="2594838">
                  <a:moveTo>
                    <a:pt x="5494" y="0"/>
                  </a:moveTo>
                  <a:lnTo>
                    <a:pt x="2589344" y="0"/>
                  </a:lnTo>
                  <a:cubicBezTo>
                    <a:pt x="2592378" y="0"/>
                    <a:pt x="2594838" y="2460"/>
                    <a:pt x="2594838" y="5494"/>
                  </a:cubicBezTo>
                  <a:lnTo>
                    <a:pt x="2594838" y="311427"/>
                  </a:lnTo>
                  <a:cubicBezTo>
                    <a:pt x="2594838" y="314462"/>
                    <a:pt x="2592378" y="316921"/>
                    <a:pt x="2589344" y="316921"/>
                  </a:cubicBezTo>
                  <a:lnTo>
                    <a:pt x="5494" y="316921"/>
                  </a:lnTo>
                  <a:cubicBezTo>
                    <a:pt x="2460" y="316921"/>
                    <a:pt x="0" y="314462"/>
                    <a:pt x="0" y="311427"/>
                  </a:cubicBezTo>
                  <a:lnTo>
                    <a:pt x="0" y="5494"/>
                  </a:lnTo>
                  <a:cubicBezTo>
                    <a:pt x="0" y="2460"/>
                    <a:pt x="2460" y="0"/>
                    <a:pt x="5494" y="0"/>
                  </a:cubicBezTo>
                  <a:close/>
                </a:path>
              </a:pathLst>
            </a:custGeom>
            <a:solidFill>
              <a:srgbClr val="3787B6"/>
            </a:solidFill>
            <a:ln w="38100" cap="sq">
              <a:solidFill>
                <a:srgbClr val="61CEE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94838" cy="355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620841" y="353247"/>
            <a:ext cx="13077220" cy="1208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0"/>
              </a:lnSpc>
            </a:pPr>
            <a:r>
              <a:rPr lang="en-US" sz="700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Cloud Service Models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39238" y="4470494"/>
            <a:ext cx="9525" cy="120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337813"/>
            <a:ext cx="15805547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You manage: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Apps, data, runtime, middleware</a:t>
            </a:r>
          </a:p>
          <a:p>
            <a:pPr algn="l">
              <a:lnSpc>
                <a:spcPts val="4759"/>
              </a:lnSpc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Provider manages: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Virtual machines, servers, storage, networking</a:t>
            </a:r>
          </a:p>
          <a:p>
            <a:pPr algn="l">
              <a:lnSpc>
                <a:spcPts val="4759"/>
              </a:lnSpc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 Case: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You want to control the OS and runtime but avoid hardware costs.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Examples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Amazon EC2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Microsoft Azure Virtual Machines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Google Compute Engine</a:t>
            </a: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66441" y="2357436"/>
            <a:ext cx="11215023" cy="751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51032" indent="-475516" lvl="1">
              <a:lnSpc>
                <a:spcPts val="6166"/>
              </a:lnSpc>
              <a:buAutoNum type="arabicPeriod" startAt="1"/>
            </a:pPr>
            <a:r>
              <a:rPr lang="en-US" b="true" sz="440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IaaS (Infrastructure as a Service)</a:t>
            </a:r>
          </a:p>
        </p:txBody>
      </p:sp>
    </p:spTree>
  </p:cSld>
  <p:clrMapOvr>
    <a:masterClrMapping/>
  </p:clrMapOvr>
  <p:transition spd="slow">
    <p:fade/>
  </p:transition>
</p:sld>
</file>

<file path=ppt/slides/slide3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9993"/>
            <a:ext cx="18318902" cy="2237385"/>
            <a:chOff x="0" y="0"/>
            <a:chExt cx="2594838" cy="3169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94838" cy="316921"/>
            </a:xfrm>
            <a:custGeom>
              <a:avLst/>
              <a:gdLst/>
              <a:ahLst/>
              <a:cxnLst/>
              <a:rect r="r" b="b" t="t" l="l"/>
              <a:pathLst>
                <a:path h="316921" w="2594838">
                  <a:moveTo>
                    <a:pt x="5494" y="0"/>
                  </a:moveTo>
                  <a:lnTo>
                    <a:pt x="2589344" y="0"/>
                  </a:lnTo>
                  <a:cubicBezTo>
                    <a:pt x="2592378" y="0"/>
                    <a:pt x="2594838" y="2460"/>
                    <a:pt x="2594838" y="5494"/>
                  </a:cubicBezTo>
                  <a:lnTo>
                    <a:pt x="2594838" y="311427"/>
                  </a:lnTo>
                  <a:cubicBezTo>
                    <a:pt x="2594838" y="314462"/>
                    <a:pt x="2592378" y="316921"/>
                    <a:pt x="2589344" y="316921"/>
                  </a:cubicBezTo>
                  <a:lnTo>
                    <a:pt x="5494" y="316921"/>
                  </a:lnTo>
                  <a:cubicBezTo>
                    <a:pt x="2460" y="316921"/>
                    <a:pt x="0" y="314462"/>
                    <a:pt x="0" y="311427"/>
                  </a:cubicBezTo>
                  <a:lnTo>
                    <a:pt x="0" y="5494"/>
                  </a:lnTo>
                  <a:cubicBezTo>
                    <a:pt x="0" y="2460"/>
                    <a:pt x="2460" y="0"/>
                    <a:pt x="5494" y="0"/>
                  </a:cubicBezTo>
                  <a:close/>
                </a:path>
              </a:pathLst>
            </a:custGeom>
            <a:solidFill>
              <a:srgbClr val="3787B6"/>
            </a:solidFill>
            <a:ln w="38100" cap="sq">
              <a:solidFill>
                <a:srgbClr val="61CEE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94838" cy="355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620841" y="353247"/>
            <a:ext cx="13077220" cy="1208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0"/>
              </a:lnSpc>
            </a:pPr>
            <a:r>
              <a:rPr lang="en-US" sz="700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Cloud Service Models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39238" y="4470494"/>
            <a:ext cx="9525" cy="120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96248" y="3536491"/>
            <a:ext cx="16021407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You manage: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Ju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 the application and data</a:t>
            </a:r>
          </a:p>
          <a:p>
            <a:pPr algn="l">
              <a:lnSpc>
                <a:spcPts val="4759"/>
              </a:lnSpc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Provider manages: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OS, middleware, runtime, servers</a:t>
            </a:r>
          </a:p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 Case: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Developers focus on writing code without managing infrastructure.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Examples: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Google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App Engine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Heroku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Microsoft Azure App Services</a:t>
            </a: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66441" y="2357436"/>
            <a:ext cx="11215023" cy="751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66"/>
              </a:lnSpc>
            </a:pPr>
            <a:r>
              <a:rPr lang="en-US" sz="440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PaaS (Platform as a Service)</a:t>
            </a:r>
          </a:p>
        </p:txBody>
      </p:sp>
    </p:spTree>
  </p:cSld>
  <p:clrMapOvr>
    <a:masterClrMapping/>
  </p:clrMapOvr>
  <p:transition spd="slow">
    <p:fade/>
  </p:transition>
</p:sld>
</file>

<file path=ppt/slides/slide3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9993"/>
            <a:ext cx="18318902" cy="2237385"/>
            <a:chOff x="0" y="0"/>
            <a:chExt cx="2594838" cy="3169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94838" cy="316921"/>
            </a:xfrm>
            <a:custGeom>
              <a:avLst/>
              <a:gdLst/>
              <a:ahLst/>
              <a:cxnLst/>
              <a:rect r="r" b="b" t="t" l="l"/>
              <a:pathLst>
                <a:path h="316921" w="2594838">
                  <a:moveTo>
                    <a:pt x="5494" y="0"/>
                  </a:moveTo>
                  <a:lnTo>
                    <a:pt x="2589344" y="0"/>
                  </a:lnTo>
                  <a:cubicBezTo>
                    <a:pt x="2592378" y="0"/>
                    <a:pt x="2594838" y="2460"/>
                    <a:pt x="2594838" y="5494"/>
                  </a:cubicBezTo>
                  <a:lnTo>
                    <a:pt x="2594838" y="311427"/>
                  </a:lnTo>
                  <a:cubicBezTo>
                    <a:pt x="2594838" y="314462"/>
                    <a:pt x="2592378" y="316921"/>
                    <a:pt x="2589344" y="316921"/>
                  </a:cubicBezTo>
                  <a:lnTo>
                    <a:pt x="5494" y="316921"/>
                  </a:lnTo>
                  <a:cubicBezTo>
                    <a:pt x="2460" y="316921"/>
                    <a:pt x="0" y="314462"/>
                    <a:pt x="0" y="311427"/>
                  </a:cubicBezTo>
                  <a:lnTo>
                    <a:pt x="0" y="5494"/>
                  </a:lnTo>
                  <a:cubicBezTo>
                    <a:pt x="0" y="2460"/>
                    <a:pt x="2460" y="0"/>
                    <a:pt x="5494" y="0"/>
                  </a:cubicBezTo>
                  <a:close/>
                </a:path>
              </a:pathLst>
            </a:custGeom>
            <a:solidFill>
              <a:srgbClr val="3787B6"/>
            </a:solidFill>
            <a:ln w="38100" cap="sq">
              <a:solidFill>
                <a:srgbClr val="61CEE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94838" cy="355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620841" y="353247"/>
            <a:ext cx="13077220" cy="1208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0"/>
              </a:lnSpc>
            </a:pPr>
            <a:r>
              <a:rPr lang="en-US" sz="700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Cloud Service Models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39238" y="4470494"/>
            <a:ext cx="9525" cy="120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558566"/>
            <a:ext cx="15248691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You u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se: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software via the web</a:t>
            </a:r>
          </a:p>
          <a:p>
            <a:pPr algn="l">
              <a:lnSpc>
                <a:spcPts val="4759"/>
              </a:lnSpc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Provider manages: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Everything (app, data, infra)</a:t>
            </a:r>
          </a:p>
          <a:p>
            <a:pPr algn="l">
              <a:lnSpc>
                <a:spcPts val="4759"/>
              </a:lnSpc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 Case: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End users who want to access applications without installation.</a:t>
            </a:r>
          </a:p>
          <a:p>
            <a:pPr algn="l">
              <a:lnSpc>
                <a:spcPts val="4759"/>
              </a:lnSpc>
            </a:pP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Examples: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Gma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il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Microsoft 365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Salesforce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Zoom</a:t>
            </a: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66441" y="2357436"/>
            <a:ext cx="11215023" cy="751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66"/>
              </a:lnSpc>
            </a:pPr>
            <a:r>
              <a:rPr lang="en-US" sz="440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SaaS (Software as a Service)</a:t>
            </a:r>
          </a:p>
        </p:txBody>
      </p:sp>
    </p:spTree>
  </p:cSld>
  <p:clrMapOvr>
    <a:masterClrMapping/>
  </p:clrMapOvr>
  <p:transition spd="slow">
    <p:fade/>
  </p:transition>
</p:sld>
</file>

<file path=ppt/slides/slide3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902" y="7020915"/>
            <a:ext cx="18318902" cy="2237385"/>
            <a:chOff x="0" y="0"/>
            <a:chExt cx="2594838" cy="3169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94838" cy="316921"/>
            </a:xfrm>
            <a:custGeom>
              <a:avLst/>
              <a:gdLst/>
              <a:ahLst/>
              <a:cxnLst/>
              <a:rect r="r" b="b" t="t" l="l"/>
              <a:pathLst>
                <a:path h="316921" w="2594838">
                  <a:moveTo>
                    <a:pt x="5494" y="0"/>
                  </a:moveTo>
                  <a:lnTo>
                    <a:pt x="2589344" y="0"/>
                  </a:lnTo>
                  <a:cubicBezTo>
                    <a:pt x="2592378" y="0"/>
                    <a:pt x="2594838" y="2460"/>
                    <a:pt x="2594838" y="5494"/>
                  </a:cubicBezTo>
                  <a:lnTo>
                    <a:pt x="2594838" y="311427"/>
                  </a:lnTo>
                  <a:cubicBezTo>
                    <a:pt x="2594838" y="314462"/>
                    <a:pt x="2592378" y="316921"/>
                    <a:pt x="2589344" y="316921"/>
                  </a:cubicBezTo>
                  <a:lnTo>
                    <a:pt x="5494" y="316921"/>
                  </a:lnTo>
                  <a:cubicBezTo>
                    <a:pt x="2460" y="316921"/>
                    <a:pt x="0" y="314462"/>
                    <a:pt x="0" y="311427"/>
                  </a:cubicBezTo>
                  <a:lnTo>
                    <a:pt x="0" y="5494"/>
                  </a:lnTo>
                  <a:cubicBezTo>
                    <a:pt x="0" y="2460"/>
                    <a:pt x="2460" y="0"/>
                    <a:pt x="5494" y="0"/>
                  </a:cubicBezTo>
                  <a:close/>
                </a:path>
              </a:pathLst>
            </a:custGeom>
            <a:solidFill>
              <a:srgbClr val="3787B6"/>
            </a:solidFill>
            <a:ln w="38100" cap="sq">
              <a:solidFill>
                <a:srgbClr val="61CEE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94838" cy="355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589939" y="7464155"/>
            <a:ext cx="13077220" cy="1208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0"/>
              </a:lnSpc>
            </a:pPr>
            <a:r>
              <a:rPr lang="en-US" sz="700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 Premises vs Cloud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180136" y="2589352"/>
            <a:ext cx="4023672" cy="4013254"/>
            <a:chOff x="0" y="0"/>
            <a:chExt cx="1576662" cy="15725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76662" cy="1572580"/>
            </a:xfrm>
            <a:custGeom>
              <a:avLst/>
              <a:gdLst/>
              <a:ahLst/>
              <a:cxnLst/>
              <a:rect r="r" b="b" t="t" l="l"/>
              <a:pathLst>
                <a:path h="1572580" w="1576662">
                  <a:moveTo>
                    <a:pt x="788331" y="0"/>
                  </a:moveTo>
                  <a:cubicBezTo>
                    <a:pt x="352948" y="0"/>
                    <a:pt x="0" y="352034"/>
                    <a:pt x="0" y="786290"/>
                  </a:cubicBezTo>
                  <a:cubicBezTo>
                    <a:pt x="0" y="1220546"/>
                    <a:pt x="352948" y="1572580"/>
                    <a:pt x="788331" y="1572580"/>
                  </a:cubicBezTo>
                  <a:cubicBezTo>
                    <a:pt x="1223714" y="1572580"/>
                    <a:pt x="1576662" y="1220546"/>
                    <a:pt x="1576662" y="786290"/>
                  </a:cubicBezTo>
                  <a:cubicBezTo>
                    <a:pt x="1576662" y="352034"/>
                    <a:pt x="1223714" y="0"/>
                    <a:pt x="7883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3787B6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47812" y="-128796"/>
              <a:ext cx="1281038" cy="15539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60"/>
                </a:lnSpc>
              </a:pPr>
              <a:r>
                <a:rPr lang="en-US" sz="14400">
                  <a:solidFill>
                    <a:srgbClr val="3787B6"/>
                  </a:solidFill>
                  <a:latin typeface="Canva Sans"/>
                  <a:ea typeface="Canva Sans"/>
                  <a:cs typeface="Canva Sans"/>
                  <a:sym typeface="Canva Sans"/>
                </a:rPr>
                <a:t>5</a:t>
              </a:r>
            </a:p>
          </p:txBody>
        </p:sp>
      </p:grpSp>
    </p:spTree>
  </p:cSld>
  <p:clrMapOvr>
    <a:masterClrMapping/>
  </p:clrMapOvr>
  <p:transition spd="slow">
    <p:fade/>
  </p:transition>
</p:sld>
</file>

<file path=ppt/slides/slide3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9993"/>
            <a:ext cx="18318902" cy="2237385"/>
            <a:chOff x="0" y="0"/>
            <a:chExt cx="2594838" cy="3169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94838" cy="316921"/>
            </a:xfrm>
            <a:custGeom>
              <a:avLst/>
              <a:gdLst/>
              <a:ahLst/>
              <a:cxnLst/>
              <a:rect r="r" b="b" t="t" l="l"/>
              <a:pathLst>
                <a:path h="316921" w="2594838">
                  <a:moveTo>
                    <a:pt x="5494" y="0"/>
                  </a:moveTo>
                  <a:lnTo>
                    <a:pt x="2589344" y="0"/>
                  </a:lnTo>
                  <a:cubicBezTo>
                    <a:pt x="2592378" y="0"/>
                    <a:pt x="2594838" y="2460"/>
                    <a:pt x="2594838" y="5494"/>
                  </a:cubicBezTo>
                  <a:lnTo>
                    <a:pt x="2594838" y="311427"/>
                  </a:lnTo>
                  <a:cubicBezTo>
                    <a:pt x="2594838" y="314462"/>
                    <a:pt x="2592378" y="316921"/>
                    <a:pt x="2589344" y="316921"/>
                  </a:cubicBezTo>
                  <a:lnTo>
                    <a:pt x="5494" y="316921"/>
                  </a:lnTo>
                  <a:cubicBezTo>
                    <a:pt x="2460" y="316921"/>
                    <a:pt x="0" y="314462"/>
                    <a:pt x="0" y="311427"/>
                  </a:cubicBezTo>
                  <a:lnTo>
                    <a:pt x="0" y="5494"/>
                  </a:lnTo>
                  <a:cubicBezTo>
                    <a:pt x="0" y="2460"/>
                    <a:pt x="2460" y="0"/>
                    <a:pt x="5494" y="0"/>
                  </a:cubicBezTo>
                  <a:close/>
                </a:path>
              </a:pathLst>
            </a:custGeom>
            <a:solidFill>
              <a:srgbClr val="3787B6"/>
            </a:solidFill>
            <a:ln w="38100" cap="sq">
              <a:solidFill>
                <a:srgbClr val="61CEE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94838" cy="355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620841" y="353247"/>
            <a:ext cx="13077220" cy="1208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0"/>
              </a:lnSpc>
            </a:pPr>
            <a:r>
              <a:rPr lang="en-US" sz="700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 Premises vs Cloud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39238" y="4470494"/>
            <a:ext cx="9525" cy="120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558566"/>
            <a:ext cx="7965602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On-premises refers to a computing environment where all hardware, software, and data are hosted and managed locally at an organization's own facilities — rathe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 than in the cloud.</a:t>
            </a: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66441" y="2357436"/>
            <a:ext cx="17921559" cy="751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66"/>
              </a:lnSpc>
            </a:pPr>
            <a:r>
              <a:rPr lang="en-US" sz="440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What is On-Premises (On-Prem) in Cloud Computing?</a:t>
            </a:r>
          </a:p>
        </p:txBody>
      </p:sp>
    </p:spTree>
  </p:cSld>
  <p:clrMapOvr>
    <a:masterClrMapping/>
  </p:clrMapOvr>
  <p:transition spd="slow">
    <p:fade/>
  </p:transition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9993"/>
            <a:ext cx="18318902" cy="2237385"/>
            <a:chOff x="0" y="0"/>
            <a:chExt cx="2594838" cy="3169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94838" cy="316921"/>
            </a:xfrm>
            <a:custGeom>
              <a:avLst/>
              <a:gdLst/>
              <a:ahLst/>
              <a:cxnLst/>
              <a:rect r="r" b="b" t="t" l="l"/>
              <a:pathLst>
                <a:path h="316921" w="2594838">
                  <a:moveTo>
                    <a:pt x="5494" y="0"/>
                  </a:moveTo>
                  <a:lnTo>
                    <a:pt x="2589344" y="0"/>
                  </a:lnTo>
                  <a:cubicBezTo>
                    <a:pt x="2592378" y="0"/>
                    <a:pt x="2594838" y="2460"/>
                    <a:pt x="2594838" y="5494"/>
                  </a:cubicBezTo>
                  <a:lnTo>
                    <a:pt x="2594838" y="311427"/>
                  </a:lnTo>
                  <a:cubicBezTo>
                    <a:pt x="2594838" y="314462"/>
                    <a:pt x="2592378" y="316921"/>
                    <a:pt x="2589344" y="316921"/>
                  </a:cubicBezTo>
                  <a:lnTo>
                    <a:pt x="5494" y="316921"/>
                  </a:lnTo>
                  <a:cubicBezTo>
                    <a:pt x="2460" y="316921"/>
                    <a:pt x="0" y="314462"/>
                    <a:pt x="0" y="311427"/>
                  </a:cubicBezTo>
                  <a:lnTo>
                    <a:pt x="0" y="5494"/>
                  </a:lnTo>
                  <a:cubicBezTo>
                    <a:pt x="0" y="2460"/>
                    <a:pt x="2460" y="0"/>
                    <a:pt x="5494" y="0"/>
                  </a:cubicBezTo>
                  <a:close/>
                </a:path>
              </a:pathLst>
            </a:custGeom>
            <a:solidFill>
              <a:srgbClr val="3787B6"/>
            </a:solidFill>
            <a:ln w="38100" cap="sq">
              <a:solidFill>
                <a:srgbClr val="61CEE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94838" cy="355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620841" y="353247"/>
            <a:ext cx="13077220" cy="1208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0"/>
              </a:lnSpc>
            </a:pPr>
            <a:r>
              <a:rPr lang="en-US" sz="700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 Premises vs Cloud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39238" y="4470494"/>
            <a:ext cx="9525" cy="120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0"/>
              </a:lnSpc>
              <a:spcBef>
                <a:spcPct val="0"/>
              </a:spcBef>
            </a:pPr>
          </a:p>
        </p:txBody>
      </p:sp>
      <p:graphicFrame>
        <p:nvGraphicFramePr>
          <p:cNvPr name="Object 7" id="7"/>
          <p:cNvGraphicFramePr/>
          <p:nvPr/>
        </p:nvGraphicFramePr>
        <p:xfrm>
          <a:off x="1181632" y="3487529"/>
          <a:ext cx="2514600" cy="3352800"/>
        </p:xfrm>
        <a:graphic>
          <a:graphicData uri="http://schemas.openxmlformats.org/presentationml/2006/ole">
            <p:oleObj imgW="3175000" imgH="40132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366441" y="2357436"/>
            <a:ext cx="17921559" cy="751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66"/>
              </a:lnSpc>
            </a:pPr>
            <a:r>
              <a:rPr lang="en-US" sz="440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Features of On Premises</a:t>
            </a:r>
          </a:p>
        </p:txBody>
      </p:sp>
    </p:spTree>
  </p:cSld>
  <p:clrMapOvr>
    <a:masterClrMapping/>
  </p:clrMapOvr>
  <p:transition spd="slow">
    <p:fade/>
  </p:transition>
</p:sld>
</file>

<file path=ppt/slides/slide3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9993"/>
            <a:ext cx="18318902" cy="2237385"/>
            <a:chOff x="0" y="0"/>
            <a:chExt cx="2594838" cy="3169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94838" cy="316921"/>
            </a:xfrm>
            <a:custGeom>
              <a:avLst/>
              <a:gdLst/>
              <a:ahLst/>
              <a:cxnLst/>
              <a:rect r="r" b="b" t="t" l="l"/>
              <a:pathLst>
                <a:path h="316921" w="2594838">
                  <a:moveTo>
                    <a:pt x="5494" y="0"/>
                  </a:moveTo>
                  <a:lnTo>
                    <a:pt x="2589344" y="0"/>
                  </a:lnTo>
                  <a:cubicBezTo>
                    <a:pt x="2592378" y="0"/>
                    <a:pt x="2594838" y="2460"/>
                    <a:pt x="2594838" y="5494"/>
                  </a:cubicBezTo>
                  <a:lnTo>
                    <a:pt x="2594838" y="311427"/>
                  </a:lnTo>
                  <a:cubicBezTo>
                    <a:pt x="2594838" y="314462"/>
                    <a:pt x="2592378" y="316921"/>
                    <a:pt x="2589344" y="316921"/>
                  </a:cubicBezTo>
                  <a:lnTo>
                    <a:pt x="5494" y="316921"/>
                  </a:lnTo>
                  <a:cubicBezTo>
                    <a:pt x="2460" y="316921"/>
                    <a:pt x="0" y="314462"/>
                    <a:pt x="0" y="311427"/>
                  </a:cubicBezTo>
                  <a:lnTo>
                    <a:pt x="0" y="5494"/>
                  </a:lnTo>
                  <a:cubicBezTo>
                    <a:pt x="0" y="2460"/>
                    <a:pt x="2460" y="0"/>
                    <a:pt x="5494" y="0"/>
                  </a:cubicBezTo>
                  <a:close/>
                </a:path>
              </a:pathLst>
            </a:custGeom>
            <a:solidFill>
              <a:srgbClr val="3787B6"/>
            </a:solidFill>
            <a:ln w="38100" cap="sq">
              <a:solidFill>
                <a:srgbClr val="61CEE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94838" cy="355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620841" y="353247"/>
            <a:ext cx="13077220" cy="1208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0"/>
              </a:lnSpc>
            </a:pPr>
            <a:r>
              <a:rPr lang="en-US" sz="700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 Premises vs Cloud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39238" y="4470494"/>
            <a:ext cx="9525" cy="120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558566"/>
            <a:ext cx="15029695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ancial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titution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ee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ding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rict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 con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ro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Gover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nment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agencies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w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it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ed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inform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at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ion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gacy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sy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ste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clo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ud-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dy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nt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erpr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 w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ith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IT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inf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ra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ructur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alre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dy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in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ace</a:t>
            </a: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66441" y="2357436"/>
            <a:ext cx="17921559" cy="751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66"/>
              </a:lnSpc>
            </a:pPr>
            <a:r>
              <a:rPr lang="en-US" sz="440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Common Use Cases:</a:t>
            </a:r>
          </a:p>
        </p:txBody>
      </p:sp>
    </p:spTree>
  </p:cSld>
  <p:clrMapOvr>
    <a:masterClrMapping/>
  </p:clrMapOvr>
  <p:transition spd="slow">
    <p:fade/>
  </p:transition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9993"/>
            <a:ext cx="18318902" cy="2237385"/>
            <a:chOff x="0" y="0"/>
            <a:chExt cx="2594838" cy="3169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94838" cy="316921"/>
            </a:xfrm>
            <a:custGeom>
              <a:avLst/>
              <a:gdLst/>
              <a:ahLst/>
              <a:cxnLst/>
              <a:rect r="r" b="b" t="t" l="l"/>
              <a:pathLst>
                <a:path h="316921" w="2594838">
                  <a:moveTo>
                    <a:pt x="5494" y="0"/>
                  </a:moveTo>
                  <a:lnTo>
                    <a:pt x="2589344" y="0"/>
                  </a:lnTo>
                  <a:cubicBezTo>
                    <a:pt x="2592378" y="0"/>
                    <a:pt x="2594838" y="2460"/>
                    <a:pt x="2594838" y="5494"/>
                  </a:cubicBezTo>
                  <a:lnTo>
                    <a:pt x="2594838" y="311427"/>
                  </a:lnTo>
                  <a:cubicBezTo>
                    <a:pt x="2594838" y="314462"/>
                    <a:pt x="2592378" y="316921"/>
                    <a:pt x="2589344" y="316921"/>
                  </a:cubicBezTo>
                  <a:lnTo>
                    <a:pt x="5494" y="316921"/>
                  </a:lnTo>
                  <a:cubicBezTo>
                    <a:pt x="2460" y="316921"/>
                    <a:pt x="0" y="314462"/>
                    <a:pt x="0" y="311427"/>
                  </a:cubicBezTo>
                  <a:lnTo>
                    <a:pt x="0" y="5494"/>
                  </a:lnTo>
                  <a:cubicBezTo>
                    <a:pt x="0" y="2460"/>
                    <a:pt x="2460" y="0"/>
                    <a:pt x="5494" y="0"/>
                  </a:cubicBezTo>
                  <a:close/>
                </a:path>
              </a:pathLst>
            </a:custGeom>
            <a:solidFill>
              <a:srgbClr val="3787B6"/>
            </a:solidFill>
            <a:ln w="38100" cap="sq">
              <a:solidFill>
                <a:srgbClr val="61CEE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94838" cy="355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620841" y="353247"/>
            <a:ext cx="13077220" cy="1208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0"/>
              </a:lnSpc>
            </a:pPr>
            <a:r>
              <a:rPr lang="en-US" sz="700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 Premises vs Cloud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39238" y="4470494"/>
            <a:ext cx="9525" cy="120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97343" y="3130071"/>
            <a:ext cx="17921559" cy="751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66"/>
              </a:lnSpc>
            </a:pPr>
            <a:r>
              <a:rPr lang="en-US" sz="440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 Premises vs Cloud</a:t>
            </a:r>
          </a:p>
        </p:txBody>
      </p:sp>
      <p:graphicFrame>
        <p:nvGraphicFramePr>
          <p:cNvPr name="Object 8" id="8"/>
          <p:cNvGraphicFramePr/>
          <p:nvPr/>
        </p:nvGraphicFramePr>
        <p:xfrm>
          <a:off x="1269022" y="4613369"/>
          <a:ext cx="3771900" cy="2514600"/>
        </p:xfrm>
        <a:graphic>
          <a:graphicData uri="http://schemas.openxmlformats.org/presentationml/2006/ole">
            <p:oleObj imgW="4521200" imgH="32639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  <p:transition spd="slow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96702" y="3391951"/>
            <a:ext cx="5320337" cy="4280655"/>
          </a:xfrm>
          <a:custGeom>
            <a:avLst/>
            <a:gdLst/>
            <a:ahLst/>
            <a:cxnLst/>
            <a:rect r="r" b="b" t="t" l="l"/>
            <a:pathLst>
              <a:path h="4280655" w="5320337">
                <a:moveTo>
                  <a:pt x="0" y="0"/>
                </a:moveTo>
                <a:lnTo>
                  <a:pt x="5320337" y="0"/>
                </a:lnTo>
                <a:lnTo>
                  <a:pt x="5320337" y="4280654"/>
                </a:lnTo>
                <a:lnTo>
                  <a:pt x="0" y="42806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970149" y="3391951"/>
            <a:ext cx="1773443" cy="177344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4301166" y="3721391"/>
            <a:ext cx="1111408" cy="1114562"/>
          </a:xfrm>
          <a:custGeom>
            <a:avLst/>
            <a:gdLst/>
            <a:ahLst/>
            <a:cxnLst/>
            <a:rect r="r" b="b" t="t" l="l"/>
            <a:pathLst>
              <a:path h="1114562" w="1111408">
                <a:moveTo>
                  <a:pt x="0" y="0"/>
                </a:moveTo>
                <a:lnTo>
                  <a:pt x="1111409" y="0"/>
                </a:lnTo>
                <a:lnTo>
                  <a:pt x="1111409" y="1114562"/>
                </a:lnTo>
                <a:lnTo>
                  <a:pt x="0" y="11145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1" t="0" r="-141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92126" y="839109"/>
            <a:ext cx="7349068" cy="1218398"/>
            <a:chOff x="0" y="0"/>
            <a:chExt cx="944363" cy="1565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44363" cy="156565"/>
            </a:xfrm>
            <a:custGeom>
              <a:avLst/>
              <a:gdLst/>
              <a:ahLst/>
              <a:cxnLst/>
              <a:rect r="r" b="b" t="t" l="l"/>
              <a:pathLst>
                <a:path h="156565" w="944363">
                  <a:moveTo>
                    <a:pt x="15802" y="0"/>
                  </a:moveTo>
                  <a:lnTo>
                    <a:pt x="928561" y="0"/>
                  </a:lnTo>
                  <a:cubicBezTo>
                    <a:pt x="937289" y="0"/>
                    <a:pt x="944363" y="7075"/>
                    <a:pt x="944363" y="15802"/>
                  </a:cubicBezTo>
                  <a:lnTo>
                    <a:pt x="944363" y="140764"/>
                  </a:lnTo>
                  <a:cubicBezTo>
                    <a:pt x="944363" y="144955"/>
                    <a:pt x="942698" y="148974"/>
                    <a:pt x="939735" y="151937"/>
                  </a:cubicBezTo>
                  <a:cubicBezTo>
                    <a:pt x="936772" y="154901"/>
                    <a:pt x="932752" y="156565"/>
                    <a:pt x="928561" y="156565"/>
                  </a:cubicBezTo>
                  <a:lnTo>
                    <a:pt x="15802" y="156565"/>
                  </a:lnTo>
                  <a:cubicBezTo>
                    <a:pt x="11611" y="156565"/>
                    <a:pt x="7592" y="154901"/>
                    <a:pt x="4628" y="151937"/>
                  </a:cubicBezTo>
                  <a:cubicBezTo>
                    <a:pt x="1665" y="148974"/>
                    <a:pt x="0" y="144955"/>
                    <a:pt x="0" y="140764"/>
                  </a:cubicBezTo>
                  <a:lnTo>
                    <a:pt x="0" y="15802"/>
                  </a:lnTo>
                  <a:cubicBezTo>
                    <a:pt x="0" y="11611"/>
                    <a:pt x="1665" y="7592"/>
                    <a:pt x="4628" y="4628"/>
                  </a:cubicBezTo>
                  <a:cubicBezTo>
                    <a:pt x="7592" y="1665"/>
                    <a:pt x="11611" y="0"/>
                    <a:pt x="15802" y="0"/>
                  </a:cubicBezTo>
                  <a:close/>
                </a:path>
              </a:pathLst>
            </a:custGeom>
            <a:solidFill>
              <a:srgbClr val="E6EEE3"/>
            </a:solidFill>
            <a:ln w="38100" cap="sq">
              <a:solidFill>
                <a:srgbClr val="FBFDFC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944363" cy="2422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6859"/>
                </a:lnSpc>
                <a:spcBef>
                  <a:spcPct val="0"/>
                </a:spcBef>
              </a:pPr>
              <a:r>
                <a:rPr lang="en-US" sz="4899" b="true">
                  <a:solidFill>
                    <a:srgbClr val="004AA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         AGENDA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925191" y="2887174"/>
            <a:ext cx="8639646" cy="1139658"/>
            <a:chOff x="0" y="0"/>
            <a:chExt cx="706792" cy="932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06792" cy="93233"/>
            </a:xfrm>
            <a:custGeom>
              <a:avLst/>
              <a:gdLst/>
              <a:ahLst/>
              <a:cxnLst/>
              <a:rect r="r" b="b" t="t" l="l"/>
              <a:pathLst>
                <a:path h="93233" w="706792">
                  <a:moveTo>
                    <a:pt x="10753" y="0"/>
                  </a:moveTo>
                  <a:lnTo>
                    <a:pt x="696039" y="0"/>
                  </a:lnTo>
                  <a:cubicBezTo>
                    <a:pt x="701978" y="0"/>
                    <a:pt x="706792" y="4814"/>
                    <a:pt x="706792" y="10753"/>
                  </a:cubicBezTo>
                  <a:lnTo>
                    <a:pt x="706792" y="82480"/>
                  </a:lnTo>
                  <a:cubicBezTo>
                    <a:pt x="706792" y="85332"/>
                    <a:pt x="705659" y="88067"/>
                    <a:pt x="703643" y="90084"/>
                  </a:cubicBezTo>
                  <a:cubicBezTo>
                    <a:pt x="701626" y="92100"/>
                    <a:pt x="698891" y="93233"/>
                    <a:pt x="696039" y="93233"/>
                  </a:cubicBezTo>
                  <a:lnTo>
                    <a:pt x="10753" y="93233"/>
                  </a:lnTo>
                  <a:cubicBezTo>
                    <a:pt x="4814" y="93233"/>
                    <a:pt x="0" y="88419"/>
                    <a:pt x="0" y="82480"/>
                  </a:cubicBezTo>
                  <a:lnTo>
                    <a:pt x="0" y="10753"/>
                  </a:lnTo>
                  <a:cubicBezTo>
                    <a:pt x="0" y="7901"/>
                    <a:pt x="1133" y="5166"/>
                    <a:pt x="3150" y="3150"/>
                  </a:cubicBezTo>
                  <a:cubicBezTo>
                    <a:pt x="5166" y="1133"/>
                    <a:pt x="7901" y="0"/>
                    <a:pt x="107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BFDFC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706792" cy="178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579"/>
                </a:lnSpc>
                <a:spcBef>
                  <a:spcPct val="0"/>
                </a:spcBef>
              </a:pPr>
              <a:r>
                <a:rPr lang="en-US" b="true" sz="4699">
                  <a:solidFill>
                    <a:srgbClr val="004AA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 Azure Storage Services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69770" y="5021631"/>
            <a:ext cx="8826005" cy="1173357"/>
            <a:chOff x="0" y="0"/>
            <a:chExt cx="862224" cy="11462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2224" cy="114627"/>
            </a:xfrm>
            <a:custGeom>
              <a:avLst/>
              <a:gdLst/>
              <a:ahLst/>
              <a:cxnLst/>
              <a:rect r="r" b="b" t="t" l="l"/>
              <a:pathLst>
                <a:path h="114627" w="862224">
                  <a:moveTo>
                    <a:pt x="10526" y="0"/>
                  </a:moveTo>
                  <a:lnTo>
                    <a:pt x="851698" y="0"/>
                  </a:lnTo>
                  <a:cubicBezTo>
                    <a:pt x="854489" y="0"/>
                    <a:pt x="857167" y="1109"/>
                    <a:pt x="859141" y="3083"/>
                  </a:cubicBezTo>
                  <a:cubicBezTo>
                    <a:pt x="861115" y="5057"/>
                    <a:pt x="862224" y="7734"/>
                    <a:pt x="862224" y="10526"/>
                  </a:cubicBezTo>
                  <a:lnTo>
                    <a:pt x="862224" y="104101"/>
                  </a:lnTo>
                  <a:cubicBezTo>
                    <a:pt x="862224" y="106892"/>
                    <a:pt x="861115" y="109570"/>
                    <a:pt x="859141" y="111544"/>
                  </a:cubicBezTo>
                  <a:cubicBezTo>
                    <a:pt x="857167" y="113518"/>
                    <a:pt x="854489" y="114627"/>
                    <a:pt x="851698" y="114627"/>
                  </a:cubicBezTo>
                  <a:lnTo>
                    <a:pt x="10526" y="114627"/>
                  </a:lnTo>
                  <a:cubicBezTo>
                    <a:pt x="7734" y="114627"/>
                    <a:pt x="5057" y="113518"/>
                    <a:pt x="3083" y="111544"/>
                  </a:cubicBezTo>
                  <a:cubicBezTo>
                    <a:pt x="1109" y="109570"/>
                    <a:pt x="0" y="106892"/>
                    <a:pt x="0" y="104101"/>
                  </a:cubicBezTo>
                  <a:lnTo>
                    <a:pt x="0" y="10526"/>
                  </a:lnTo>
                  <a:cubicBezTo>
                    <a:pt x="0" y="7734"/>
                    <a:pt x="1109" y="5057"/>
                    <a:pt x="3083" y="3083"/>
                  </a:cubicBezTo>
                  <a:cubicBezTo>
                    <a:pt x="5057" y="1109"/>
                    <a:pt x="7734" y="0"/>
                    <a:pt x="105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BFDFC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862224" cy="200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580"/>
                </a:lnSpc>
                <a:spcBef>
                  <a:spcPct val="0"/>
                </a:spcBef>
              </a:pPr>
              <a:r>
                <a:rPr lang="en-US" b="true" sz="4700">
                  <a:solidFill>
                    <a:srgbClr val="004AA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Azure IAM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31668" y="7253419"/>
            <a:ext cx="9064108" cy="1191632"/>
            <a:chOff x="0" y="0"/>
            <a:chExt cx="878244" cy="11546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78244" cy="115460"/>
            </a:xfrm>
            <a:custGeom>
              <a:avLst/>
              <a:gdLst/>
              <a:ahLst/>
              <a:cxnLst/>
              <a:rect r="r" b="b" t="t" l="l"/>
              <a:pathLst>
                <a:path h="115460" w="878244">
                  <a:moveTo>
                    <a:pt x="10250" y="0"/>
                  </a:moveTo>
                  <a:lnTo>
                    <a:pt x="867994" y="0"/>
                  </a:lnTo>
                  <a:cubicBezTo>
                    <a:pt x="873655" y="0"/>
                    <a:pt x="878244" y="4589"/>
                    <a:pt x="878244" y="10250"/>
                  </a:cubicBezTo>
                  <a:lnTo>
                    <a:pt x="878244" y="105211"/>
                  </a:lnTo>
                  <a:cubicBezTo>
                    <a:pt x="878244" y="110871"/>
                    <a:pt x="873655" y="115460"/>
                    <a:pt x="867994" y="115460"/>
                  </a:cubicBezTo>
                  <a:lnTo>
                    <a:pt x="10250" y="115460"/>
                  </a:lnTo>
                  <a:cubicBezTo>
                    <a:pt x="4589" y="115460"/>
                    <a:pt x="0" y="110871"/>
                    <a:pt x="0" y="105211"/>
                  </a:cubicBezTo>
                  <a:lnTo>
                    <a:pt x="0" y="10250"/>
                  </a:lnTo>
                  <a:cubicBezTo>
                    <a:pt x="0" y="4589"/>
                    <a:pt x="4589" y="0"/>
                    <a:pt x="102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BFDFC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85725"/>
              <a:ext cx="878244" cy="2011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580"/>
                </a:lnSpc>
                <a:spcBef>
                  <a:spcPct val="0"/>
                </a:spcBef>
              </a:pPr>
              <a:r>
                <a:rPr lang="en-US" b="true" sz="4700">
                  <a:solidFill>
                    <a:srgbClr val="004AA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     Azure ETL tool (ADF)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28700" y="6784776"/>
            <a:ext cx="1942771" cy="1899088"/>
            <a:chOff x="0" y="0"/>
            <a:chExt cx="831496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31496" cy="812800"/>
            </a:xfrm>
            <a:custGeom>
              <a:avLst/>
              <a:gdLst/>
              <a:ahLst/>
              <a:cxnLst/>
              <a:rect r="r" b="b" t="t" l="l"/>
              <a:pathLst>
                <a:path h="812800" w="831496">
                  <a:moveTo>
                    <a:pt x="415748" y="0"/>
                  </a:moveTo>
                  <a:cubicBezTo>
                    <a:pt x="186137" y="0"/>
                    <a:pt x="0" y="181951"/>
                    <a:pt x="0" y="406400"/>
                  </a:cubicBezTo>
                  <a:cubicBezTo>
                    <a:pt x="0" y="630849"/>
                    <a:pt x="186137" y="812800"/>
                    <a:pt x="415748" y="812800"/>
                  </a:cubicBezTo>
                  <a:cubicBezTo>
                    <a:pt x="645359" y="812800"/>
                    <a:pt x="831496" y="630849"/>
                    <a:pt x="831496" y="406400"/>
                  </a:cubicBezTo>
                  <a:cubicBezTo>
                    <a:pt x="831496" y="181951"/>
                    <a:pt x="645359" y="0"/>
                    <a:pt x="415748" y="0"/>
                  </a:cubicBezTo>
                  <a:close/>
                </a:path>
              </a:pathLst>
            </a:custGeom>
            <a:solidFill>
              <a:srgbClr val="004AAD"/>
            </a:solidFill>
            <a:ln w="38100" cap="sq">
              <a:solidFill>
                <a:srgbClr val="FBFDFC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7953" y="-47625"/>
              <a:ext cx="675591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959"/>
                </a:lnSpc>
              </a:pPr>
              <a:r>
                <a:rPr lang="en-US" sz="6399">
                  <a:solidFill>
                    <a:srgbClr val="FBFDFC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09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567567" y="8109428"/>
            <a:ext cx="5949472" cy="1148872"/>
            <a:chOff x="0" y="0"/>
            <a:chExt cx="1109119" cy="21417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09119" cy="214176"/>
            </a:xfrm>
            <a:custGeom>
              <a:avLst/>
              <a:gdLst/>
              <a:ahLst/>
              <a:cxnLst/>
              <a:rect r="r" b="b" t="t" l="l"/>
              <a:pathLst>
                <a:path h="214176" w="1109119">
                  <a:moveTo>
                    <a:pt x="16917" y="0"/>
                  </a:moveTo>
                  <a:lnTo>
                    <a:pt x="1092202" y="0"/>
                  </a:lnTo>
                  <a:cubicBezTo>
                    <a:pt x="1096689" y="0"/>
                    <a:pt x="1100992" y="1782"/>
                    <a:pt x="1104164" y="4955"/>
                  </a:cubicBezTo>
                  <a:cubicBezTo>
                    <a:pt x="1107337" y="8127"/>
                    <a:pt x="1109119" y="12430"/>
                    <a:pt x="1109119" y="16917"/>
                  </a:cubicBezTo>
                  <a:lnTo>
                    <a:pt x="1109119" y="197260"/>
                  </a:lnTo>
                  <a:cubicBezTo>
                    <a:pt x="1109119" y="201746"/>
                    <a:pt x="1107337" y="206049"/>
                    <a:pt x="1104164" y="209222"/>
                  </a:cubicBezTo>
                  <a:cubicBezTo>
                    <a:pt x="1100992" y="212394"/>
                    <a:pt x="1096689" y="214176"/>
                    <a:pt x="1092202" y="214176"/>
                  </a:cubicBezTo>
                  <a:lnTo>
                    <a:pt x="16917" y="214176"/>
                  </a:lnTo>
                  <a:cubicBezTo>
                    <a:pt x="12430" y="214176"/>
                    <a:pt x="8127" y="212394"/>
                    <a:pt x="4955" y="209222"/>
                  </a:cubicBezTo>
                  <a:cubicBezTo>
                    <a:pt x="1782" y="206049"/>
                    <a:pt x="0" y="201746"/>
                    <a:pt x="0" y="197260"/>
                  </a:cubicBezTo>
                  <a:lnTo>
                    <a:pt x="0" y="16917"/>
                  </a:lnTo>
                  <a:cubicBezTo>
                    <a:pt x="0" y="12430"/>
                    <a:pt x="1782" y="8127"/>
                    <a:pt x="4955" y="4955"/>
                  </a:cubicBezTo>
                  <a:cubicBezTo>
                    <a:pt x="8127" y="1782"/>
                    <a:pt x="12430" y="0"/>
                    <a:pt x="16917" y="0"/>
                  </a:cubicBezTo>
                  <a:close/>
                </a:path>
              </a:pathLst>
            </a:custGeom>
            <a:solidFill>
              <a:srgbClr val="FBFDFC"/>
            </a:solidFill>
            <a:ln w="38100" cap="sq">
              <a:solidFill>
                <a:srgbClr val="61CEE1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109119" cy="252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2041160" y="8364909"/>
            <a:ext cx="5002285" cy="571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2"/>
              </a:lnSpc>
            </a:pPr>
            <a:r>
              <a:rPr lang="en-US" sz="3330" b="true">
                <a:solidFill>
                  <a:srgbClr val="0387D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Azure Full Course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028700" y="4582734"/>
            <a:ext cx="1899088" cy="1899088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  <a:ln w="38100" cap="sq">
              <a:solidFill>
                <a:srgbClr val="FBFDFC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959"/>
                </a:lnSpc>
              </a:pPr>
              <a:r>
                <a:rPr lang="en-US" sz="6399">
                  <a:solidFill>
                    <a:srgbClr val="FBFDFC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08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63575" y="2495387"/>
            <a:ext cx="1923232" cy="1923232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  <a:ln w="38100" cap="sq">
              <a:solidFill>
                <a:srgbClr val="FBFDFC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959"/>
                </a:lnSpc>
              </a:pPr>
              <a:r>
                <a:rPr lang="en-US" sz="6399">
                  <a:solidFill>
                    <a:srgbClr val="FBFDFC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07</a:t>
              </a:r>
            </a:p>
          </p:txBody>
        </p:sp>
      </p:grpSp>
    </p:spTree>
  </p:cSld>
  <p:clrMapOvr>
    <a:masterClrMapping/>
  </p:clrMapOvr>
  <p:transition spd="slow">
    <p:fade/>
  </p:transition>
</p:sld>
</file>

<file path=ppt/slides/slide4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902" y="7020915"/>
            <a:ext cx="18318902" cy="2237385"/>
            <a:chOff x="0" y="0"/>
            <a:chExt cx="2594838" cy="3169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94838" cy="316921"/>
            </a:xfrm>
            <a:custGeom>
              <a:avLst/>
              <a:gdLst/>
              <a:ahLst/>
              <a:cxnLst/>
              <a:rect r="r" b="b" t="t" l="l"/>
              <a:pathLst>
                <a:path h="316921" w="2594838">
                  <a:moveTo>
                    <a:pt x="5494" y="0"/>
                  </a:moveTo>
                  <a:lnTo>
                    <a:pt x="2589344" y="0"/>
                  </a:lnTo>
                  <a:cubicBezTo>
                    <a:pt x="2592378" y="0"/>
                    <a:pt x="2594838" y="2460"/>
                    <a:pt x="2594838" y="5494"/>
                  </a:cubicBezTo>
                  <a:lnTo>
                    <a:pt x="2594838" y="311427"/>
                  </a:lnTo>
                  <a:cubicBezTo>
                    <a:pt x="2594838" y="314462"/>
                    <a:pt x="2592378" y="316921"/>
                    <a:pt x="2589344" y="316921"/>
                  </a:cubicBezTo>
                  <a:lnTo>
                    <a:pt x="5494" y="316921"/>
                  </a:lnTo>
                  <a:cubicBezTo>
                    <a:pt x="2460" y="316921"/>
                    <a:pt x="0" y="314462"/>
                    <a:pt x="0" y="311427"/>
                  </a:cubicBezTo>
                  <a:lnTo>
                    <a:pt x="0" y="5494"/>
                  </a:lnTo>
                  <a:cubicBezTo>
                    <a:pt x="0" y="2460"/>
                    <a:pt x="2460" y="0"/>
                    <a:pt x="5494" y="0"/>
                  </a:cubicBezTo>
                  <a:close/>
                </a:path>
              </a:pathLst>
            </a:custGeom>
            <a:solidFill>
              <a:srgbClr val="3787B6"/>
            </a:solidFill>
            <a:ln w="38100" cap="sq">
              <a:solidFill>
                <a:srgbClr val="61CEE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94838" cy="355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589939" y="7464155"/>
            <a:ext cx="13077220" cy="1208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0"/>
              </a:lnSpc>
            </a:pPr>
            <a:r>
              <a:rPr lang="en-US" sz="700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Basic Cloud Terms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180136" y="2589352"/>
            <a:ext cx="4023672" cy="4013254"/>
            <a:chOff x="0" y="0"/>
            <a:chExt cx="1576662" cy="15725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76662" cy="1572580"/>
            </a:xfrm>
            <a:custGeom>
              <a:avLst/>
              <a:gdLst/>
              <a:ahLst/>
              <a:cxnLst/>
              <a:rect r="r" b="b" t="t" l="l"/>
              <a:pathLst>
                <a:path h="1572580" w="1576662">
                  <a:moveTo>
                    <a:pt x="788331" y="0"/>
                  </a:moveTo>
                  <a:cubicBezTo>
                    <a:pt x="352948" y="0"/>
                    <a:pt x="0" y="352034"/>
                    <a:pt x="0" y="786290"/>
                  </a:cubicBezTo>
                  <a:cubicBezTo>
                    <a:pt x="0" y="1220546"/>
                    <a:pt x="352948" y="1572580"/>
                    <a:pt x="788331" y="1572580"/>
                  </a:cubicBezTo>
                  <a:cubicBezTo>
                    <a:pt x="1223714" y="1572580"/>
                    <a:pt x="1576662" y="1220546"/>
                    <a:pt x="1576662" y="786290"/>
                  </a:cubicBezTo>
                  <a:cubicBezTo>
                    <a:pt x="1576662" y="352034"/>
                    <a:pt x="1223714" y="0"/>
                    <a:pt x="7883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3787B6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47812" y="-128796"/>
              <a:ext cx="1281038" cy="15539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60"/>
                </a:lnSpc>
              </a:pPr>
              <a:r>
                <a:rPr lang="en-US" sz="14400">
                  <a:solidFill>
                    <a:srgbClr val="3787B6"/>
                  </a:solidFill>
                  <a:latin typeface="Canva Sans"/>
                  <a:ea typeface="Canva Sans"/>
                  <a:cs typeface="Canva Sans"/>
                  <a:sym typeface="Canva Sans"/>
                </a:rPr>
                <a:t>6</a:t>
              </a:r>
            </a:p>
          </p:txBody>
        </p:sp>
      </p:grpSp>
    </p:spTree>
  </p:cSld>
  <p:clrMapOvr>
    <a:masterClrMapping/>
  </p:clrMapOvr>
  <p:transition spd="slow">
    <p:fade/>
  </p:transition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9993"/>
            <a:ext cx="18318902" cy="2237385"/>
            <a:chOff x="0" y="0"/>
            <a:chExt cx="2594838" cy="3169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94838" cy="316921"/>
            </a:xfrm>
            <a:custGeom>
              <a:avLst/>
              <a:gdLst/>
              <a:ahLst/>
              <a:cxnLst/>
              <a:rect r="r" b="b" t="t" l="l"/>
              <a:pathLst>
                <a:path h="316921" w="2594838">
                  <a:moveTo>
                    <a:pt x="5494" y="0"/>
                  </a:moveTo>
                  <a:lnTo>
                    <a:pt x="2589344" y="0"/>
                  </a:lnTo>
                  <a:cubicBezTo>
                    <a:pt x="2592378" y="0"/>
                    <a:pt x="2594838" y="2460"/>
                    <a:pt x="2594838" y="5494"/>
                  </a:cubicBezTo>
                  <a:lnTo>
                    <a:pt x="2594838" y="311427"/>
                  </a:lnTo>
                  <a:cubicBezTo>
                    <a:pt x="2594838" y="314462"/>
                    <a:pt x="2592378" y="316921"/>
                    <a:pt x="2589344" y="316921"/>
                  </a:cubicBezTo>
                  <a:lnTo>
                    <a:pt x="5494" y="316921"/>
                  </a:lnTo>
                  <a:cubicBezTo>
                    <a:pt x="2460" y="316921"/>
                    <a:pt x="0" y="314462"/>
                    <a:pt x="0" y="311427"/>
                  </a:cubicBezTo>
                  <a:lnTo>
                    <a:pt x="0" y="5494"/>
                  </a:lnTo>
                  <a:cubicBezTo>
                    <a:pt x="0" y="2460"/>
                    <a:pt x="2460" y="0"/>
                    <a:pt x="5494" y="0"/>
                  </a:cubicBezTo>
                  <a:close/>
                </a:path>
              </a:pathLst>
            </a:custGeom>
            <a:solidFill>
              <a:srgbClr val="3787B6"/>
            </a:solidFill>
            <a:ln w="38100" cap="sq">
              <a:solidFill>
                <a:srgbClr val="61CEE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94838" cy="355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620841" y="353247"/>
            <a:ext cx="13077220" cy="1208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0"/>
              </a:lnSpc>
            </a:pPr>
            <a:r>
              <a:rPr lang="en-US" sz="700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Basic Cloud Terms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39238" y="4470494"/>
            <a:ext cx="9525" cy="120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558566"/>
            <a:ext cx="8475692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irtualization i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 the process of creat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ing a virtual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(r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ather th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 physica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l) versio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 of computin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 resources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such as hardware platform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s,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storage dev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ic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es,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network resources, or oper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at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ing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sy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ste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ms.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allows mul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tiple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vi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rtu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 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ys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em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 run on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ingle phys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ic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 sy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tem, imp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roving effici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ency,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f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lexibility,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and scal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ability.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66441" y="2357436"/>
            <a:ext cx="17921559" cy="751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66"/>
              </a:lnSpc>
            </a:pPr>
            <a:r>
              <a:rPr lang="en-US" sz="440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Virtualization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192535" y="3269326"/>
            <a:ext cx="6362684" cy="5988974"/>
          </a:xfrm>
          <a:custGeom>
            <a:avLst/>
            <a:gdLst/>
            <a:ahLst/>
            <a:cxnLst/>
            <a:rect r="r" b="b" t="t" l="l"/>
            <a:pathLst>
              <a:path h="5988974" w="6362684">
                <a:moveTo>
                  <a:pt x="0" y="0"/>
                </a:moveTo>
                <a:lnTo>
                  <a:pt x="6362684" y="0"/>
                </a:lnTo>
                <a:lnTo>
                  <a:pt x="6362684" y="5988974"/>
                </a:lnTo>
                <a:lnTo>
                  <a:pt x="0" y="5988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7682" t="-5167" r="-3951" b="-4723"/>
            </a:stretch>
          </a:blipFill>
        </p:spPr>
      </p:sp>
    </p:spTree>
  </p:cSld>
  <p:clrMapOvr>
    <a:masterClrMapping/>
  </p:clrMapOvr>
  <p:transition spd="slow">
    <p:fade/>
  </p:transition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9993"/>
            <a:ext cx="18318902" cy="2237385"/>
            <a:chOff x="0" y="0"/>
            <a:chExt cx="2594838" cy="3169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94838" cy="316921"/>
            </a:xfrm>
            <a:custGeom>
              <a:avLst/>
              <a:gdLst/>
              <a:ahLst/>
              <a:cxnLst/>
              <a:rect r="r" b="b" t="t" l="l"/>
              <a:pathLst>
                <a:path h="316921" w="2594838">
                  <a:moveTo>
                    <a:pt x="5494" y="0"/>
                  </a:moveTo>
                  <a:lnTo>
                    <a:pt x="2589344" y="0"/>
                  </a:lnTo>
                  <a:cubicBezTo>
                    <a:pt x="2592378" y="0"/>
                    <a:pt x="2594838" y="2460"/>
                    <a:pt x="2594838" y="5494"/>
                  </a:cubicBezTo>
                  <a:lnTo>
                    <a:pt x="2594838" y="311427"/>
                  </a:lnTo>
                  <a:cubicBezTo>
                    <a:pt x="2594838" y="314462"/>
                    <a:pt x="2592378" y="316921"/>
                    <a:pt x="2589344" y="316921"/>
                  </a:cubicBezTo>
                  <a:lnTo>
                    <a:pt x="5494" y="316921"/>
                  </a:lnTo>
                  <a:cubicBezTo>
                    <a:pt x="2460" y="316921"/>
                    <a:pt x="0" y="314462"/>
                    <a:pt x="0" y="311427"/>
                  </a:cubicBezTo>
                  <a:lnTo>
                    <a:pt x="0" y="5494"/>
                  </a:lnTo>
                  <a:cubicBezTo>
                    <a:pt x="0" y="2460"/>
                    <a:pt x="2460" y="0"/>
                    <a:pt x="5494" y="0"/>
                  </a:cubicBezTo>
                  <a:close/>
                </a:path>
              </a:pathLst>
            </a:custGeom>
            <a:solidFill>
              <a:srgbClr val="3787B6"/>
            </a:solidFill>
            <a:ln w="38100" cap="sq">
              <a:solidFill>
                <a:srgbClr val="61CEE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94838" cy="355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257180" y="3403995"/>
            <a:ext cx="12230532" cy="6677113"/>
          </a:xfrm>
          <a:custGeom>
            <a:avLst/>
            <a:gdLst/>
            <a:ahLst/>
            <a:cxnLst/>
            <a:rect r="r" b="b" t="t" l="l"/>
            <a:pathLst>
              <a:path h="6677113" w="12230532">
                <a:moveTo>
                  <a:pt x="0" y="0"/>
                </a:moveTo>
                <a:lnTo>
                  <a:pt x="12230532" y="0"/>
                </a:lnTo>
                <a:lnTo>
                  <a:pt x="12230532" y="6677112"/>
                </a:lnTo>
                <a:lnTo>
                  <a:pt x="0" y="6677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32" t="-9396" r="-11189" b="-8653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20841" y="353247"/>
            <a:ext cx="13077220" cy="1208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0"/>
              </a:lnSpc>
            </a:pPr>
            <a:r>
              <a:rPr lang="en-US" sz="700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Basic Cloud Terms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39238" y="4470494"/>
            <a:ext cx="9525" cy="120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66441" y="2357436"/>
            <a:ext cx="9269824" cy="751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66"/>
              </a:lnSpc>
            </a:pPr>
            <a:r>
              <a:rPr lang="en-US" sz="440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Types of Virtualization</a:t>
            </a:r>
          </a:p>
        </p:txBody>
      </p:sp>
    </p:spTree>
  </p:cSld>
  <p:clrMapOvr>
    <a:masterClrMapping/>
  </p:clrMapOvr>
  <p:transition spd="slow">
    <p:fade/>
  </p:transition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9993"/>
            <a:ext cx="18318902" cy="2237385"/>
            <a:chOff x="0" y="0"/>
            <a:chExt cx="2594838" cy="3169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94838" cy="316921"/>
            </a:xfrm>
            <a:custGeom>
              <a:avLst/>
              <a:gdLst/>
              <a:ahLst/>
              <a:cxnLst/>
              <a:rect r="r" b="b" t="t" l="l"/>
              <a:pathLst>
                <a:path h="316921" w="2594838">
                  <a:moveTo>
                    <a:pt x="5494" y="0"/>
                  </a:moveTo>
                  <a:lnTo>
                    <a:pt x="2589344" y="0"/>
                  </a:lnTo>
                  <a:cubicBezTo>
                    <a:pt x="2592378" y="0"/>
                    <a:pt x="2594838" y="2460"/>
                    <a:pt x="2594838" y="5494"/>
                  </a:cubicBezTo>
                  <a:lnTo>
                    <a:pt x="2594838" y="311427"/>
                  </a:lnTo>
                  <a:cubicBezTo>
                    <a:pt x="2594838" y="314462"/>
                    <a:pt x="2592378" y="316921"/>
                    <a:pt x="2589344" y="316921"/>
                  </a:cubicBezTo>
                  <a:lnTo>
                    <a:pt x="5494" y="316921"/>
                  </a:lnTo>
                  <a:cubicBezTo>
                    <a:pt x="2460" y="316921"/>
                    <a:pt x="0" y="314462"/>
                    <a:pt x="0" y="311427"/>
                  </a:cubicBezTo>
                  <a:lnTo>
                    <a:pt x="0" y="5494"/>
                  </a:lnTo>
                  <a:cubicBezTo>
                    <a:pt x="0" y="2460"/>
                    <a:pt x="2460" y="0"/>
                    <a:pt x="5494" y="0"/>
                  </a:cubicBezTo>
                  <a:close/>
                </a:path>
              </a:pathLst>
            </a:custGeom>
            <a:solidFill>
              <a:srgbClr val="3787B6"/>
            </a:solidFill>
            <a:ln w="38100" cap="sq">
              <a:solidFill>
                <a:srgbClr val="61CEE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94838" cy="355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620841" y="353247"/>
            <a:ext cx="13077220" cy="1208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0"/>
              </a:lnSpc>
            </a:pPr>
            <a:r>
              <a:rPr lang="en-US" sz="700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Basic Cloud Terms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39238" y="4470494"/>
            <a:ext cx="9525" cy="120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558566"/>
            <a:ext cx="8475692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 V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irtual Machine (VM) i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 a software-b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ased simulation of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 physica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comput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er.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 runs an oper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at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ing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sy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ste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and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applications just l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ike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 physical comput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er,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bu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 it does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so in an isolated envi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ronment creat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ed by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v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irtualization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software called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 hypervisor.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66441" y="2357436"/>
            <a:ext cx="8793010" cy="751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66"/>
              </a:lnSpc>
            </a:pPr>
            <a:r>
              <a:rPr lang="en-US" sz="440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Virtual Machine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192535" y="3269326"/>
            <a:ext cx="6362684" cy="5988974"/>
          </a:xfrm>
          <a:custGeom>
            <a:avLst/>
            <a:gdLst/>
            <a:ahLst/>
            <a:cxnLst/>
            <a:rect r="r" b="b" t="t" l="l"/>
            <a:pathLst>
              <a:path h="5988974" w="6362684">
                <a:moveTo>
                  <a:pt x="0" y="0"/>
                </a:moveTo>
                <a:lnTo>
                  <a:pt x="6362684" y="0"/>
                </a:lnTo>
                <a:lnTo>
                  <a:pt x="6362684" y="5988974"/>
                </a:lnTo>
                <a:lnTo>
                  <a:pt x="0" y="5988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7682" t="-5167" r="-3951" b="-4723"/>
            </a:stretch>
          </a:blipFill>
        </p:spPr>
      </p:sp>
    </p:spTree>
  </p:cSld>
  <p:clrMapOvr>
    <a:masterClrMapping/>
  </p:clrMapOvr>
  <p:transition spd="slow">
    <p:fade/>
  </p:transition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9993"/>
            <a:ext cx="18318902" cy="2237385"/>
            <a:chOff x="0" y="0"/>
            <a:chExt cx="2594838" cy="3169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94838" cy="316921"/>
            </a:xfrm>
            <a:custGeom>
              <a:avLst/>
              <a:gdLst/>
              <a:ahLst/>
              <a:cxnLst/>
              <a:rect r="r" b="b" t="t" l="l"/>
              <a:pathLst>
                <a:path h="316921" w="2594838">
                  <a:moveTo>
                    <a:pt x="5494" y="0"/>
                  </a:moveTo>
                  <a:lnTo>
                    <a:pt x="2589344" y="0"/>
                  </a:lnTo>
                  <a:cubicBezTo>
                    <a:pt x="2592378" y="0"/>
                    <a:pt x="2594838" y="2460"/>
                    <a:pt x="2594838" y="5494"/>
                  </a:cubicBezTo>
                  <a:lnTo>
                    <a:pt x="2594838" y="311427"/>
                  </a:lnTo>
                  <a:cubicBezTo>
                    <a:pt x="2594838" y="314462"/>
                    <a:pt x="2592378" y="316921"/>
                    <a:pt x="2589344" y="316921"/>
                  </a:cubicBezTo>
                  <a:lnTo>
                    <a:pt x="5494" y="316921"/>
                  </a:lnTo>
                  <a:cubicBezTo>
                    <a:pt x="2460" y="316921"/>
                    <a:pt x="0" y="314462"/>
                    <a:pt x="0" y="311427"/>
                  </a:cubicBezTo>
                  <a:lnTo>
                    <a:pt x="0" y="5494"/>
                  </a:lnTo>
                  <a:cubicBezTo>
                    <a:pt x="0" y="2460"/>
                    <a:pt x="2460" y="0"/>
                    <a:pt x="5494" y="0"/>
                  </a:cubicBezTo>
                  <a:close/>
                </a:path>
              </a:pathLst>
            </a:custGeom>
            <a:solidFill>
              <a:srgbClr val="3787B6"/>
            </a:solidFill>
            <a:ln w="38100" cap="sq">
              <a:solidFill>
                <a:srgbClr val="61CEE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94838" cy="355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681223" y="3403995"/>
            <a:ext cx="9397173" cy="5720529"/>
          </a:xfrm>
          <a:custGeom>
            <a:avLst/>
            <a:gdLst/>
            <a:ahLst/>
            <a:cxnLst/>
            <a:rect r="r" b="b" t="t" l="l"/>
            <a:pathLst>
              <a:path h="5720529" w="9397173">
                <a:moveTo>
                  <a:pt x="0" y="0"/>
                </a:moveTo>
                <a:lnTo>
                  <a:pt x="9397173" y="0"/>
                </a:lnTo>
                <a:lnTo>
                  <a:pt x="9397173" y="5720529"/>
                </a:lnTo>
                <a:lnTo>
                  <a:pt x="0" y="57205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20841" y="353247"/>
            <a:ext cx="13077220" cy="1208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0"/>
              </a:lnSpc>
            </a:pPr>
            <a:r>
              <a:rPr lang="en-US" sz="700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Basic Cloud Terms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39238" y="4470494"/>
            <a:ext cx="9525" cy="120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558566"/>
            <a:ext cx="8475692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API (Appl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ication Programming Interface) i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 a set of rule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 and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protoco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tha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 allows differen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sof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tware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applications to communicate w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ith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each oth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er.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 defines the methods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and data f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ormats that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applications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can use to request and exc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hange information.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6441" y="2357436"/>
            <a:ext cx="13013368" cy="751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66"/>
              </a:lnSpc>
            </a:pPr>
            <a:r>
              <a:rPr lang="en-US" sz="440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Application Programming Interface</a:t>
            </a:r>
          </a:p>
        </p:txBody>
      </p:sp>
    </p:spTree>
  </p:cSld>
  <p:clrMapOvr>
    <a:masterClrMapping/>
  </p:clrMapOvr>
  <p:transition spd="slow">
    <p:fade/>
  </p:transition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9993"/>
            <a:ext cx="18318902" cy="2237385"/>
            <a:chOff x="0" y="0"/>
            <a:chExt cx="2594838" cy="3169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94838" cy="316921"/>
            </a:xfrm>
            <a:custGeom>
              <a:avLst/>
              <a:gdLst/>
              <a:ahLst/>
              <a:cxnLst/>
              <a:rect r="r" b="b" t="t" l="l"/>
              <a:pathLst>
                <a:path h="316921" w="2594838">
                  <a:moveTo>
                    <a:pt x="5494" y="0"/>
                  </a:moveTo>
                  <a:lnTo>
                    <a:pt x="2589344" y="0"/>
                  </a:lnTo>
                  <a:cubicBezTo>
                    <a:pt x="2592378" y="0"/>
                    <a:pt x="2594838" y="2460"/>
                    <a:pt x="2594838" y="5494"/>
                  </a:cubicBezTo>
                  <a:lnTo>
                    <a:pt x="2594838" y="311427"/>
                  </a:lnTo>
                  <a:cubicBezTo>
                    <a:pt x="2594838" y="314462"/>
                    <a:pt x="2592378" y="316921"/>
                    <a:pt x="2589344" y="316921"/>
                  </a:cubicBezTo>
                  <a:lnTo>
                    <a:pt x="5494" y="316921"/>
                  </a:lnTo>
                  <a:cubicBezTo>
                    <a:pt x="2460" y="316921"/>
                    <a:pt x="0" y="314462"/>
                    <a:pt x="0" y="311427"/>
                  </a:cubicBezTo>
                  <a:lnTo>
                    <a:pt x="0" y="5494"/>
                  </a:lnTo>
                  <a:cubicBezTo>
                    <a:pt x="0" y="2460"/>
                    <a:pt x="2460" y="0"/>
                    <a:pt x="5494" y="0"/>
                  </a:cubicBezTo>
                  <a:close/>
                </a:path>
              </a:pathLst>
            </a:custGeom>
            <a:solidFill>
              <a:srgbClr val="3787B6"/>
            </a:solidFill>
            <a:ln w="38100" cap="sq">
              <a:solidFill>
                <a:srgbClr val="61CEE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94838" cy="355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620841" y="353247"/>
            <a:ext cx="13077220" cy="1208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0"/>
              </a:lnSpc>
            </a:pPr>
            <a:r>
              <a:rPr lang="en-US" sz="700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Basic Cloud Terms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39238" y="4470494"/>
            <a:ext cx="9525" cy="120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66441" y="3361934"/>
            <a:ext cx="7685396" cy="4566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8"/>
              </a:lnSpc>
            </a:pPr>
            <a:r>
              <a:rPr lang="en-US" sz="288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 </a:t>
            </a:r>
            <a:r>
              <a:rPr lang="en-US" sz="288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cloud region is a geographically di</a:t>
            </a:r>
            <a:r>
              <a:rPr lang="en-US" sz="288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stinct location where</a:t>
            </a:r>
            <a:r>
              <a:rPr lang="en-US" sz="288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cloud</a:t>
            </a:r>
            <a:r>
              <a:rPr lang="en-US" sz="288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service providers hou</a:t>
            </a:r>
            <a:r>
              <a:rPr lang="en-US" sz="288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</a:t>
            </a:r>
            <a:r>
              <a:rPr lang="en-US" sz="288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their da</a:t>
            </a:r>
            <a:r>
              <a:rPr lang="en-US" sz="288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ta cen</a:t>
            </a:r>
            <a:r>
              <a:rPr lang="en-US" sz="288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ter</a:t>
            </a:r>
            <a:r>
              <a:rPr lang="en-US" sz="288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s.</a:t>
            </a:r>
          </a:p>
          <a:p>
            <a:pPr algn="l">
              <a:lnSpc>
                <a:spcPts val="4038"/>
              </a:lnSpc>
            </a:pPr>
            <a:r>
              <a:rPr lang="en-US" sz="288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288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ach region</a:t>
            </a:r>
            <a:r>
              <a:rPr lang="en-US" sz="288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ty</a:t>
            </a:r>
            <a:r>
              <a:rPr lang="en-US" sz="288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pically consists of multiple Availabil</a:t>
            </a:r>
            <a:r>
              <a:rPr lang="en-US" sz="288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ity</a:t>
            </a:r>
            <a:r>
              <a:rPr lang="en-US" sz="288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Zones (AZs) — isolat</a:t>
            </a:r>
            <a:r>
              <a:rPr lang="en-US" sz="288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ed</a:t>
            </a:r>
            <a:r>
              <a:rPr lang="en-US" sz="288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da</a:t>
            </a:r>
            <a:r>
              <a:rPr lang="en-US" sz="288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ta centers within that region</a:t>
            </a:r>
            <a:r>
              <a:rPr lang="en-US" sz="288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— to ensu</a:t>
            </a:r>
            <a:r>
              <a:rPr lang="en-US" sz="288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 high</a:t>
            </a:r>
            <a:r>
              <a:rPr lang="en-US" sz="288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88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availability,</a:t>
            </a:r>
            <a:r>
              <a:rPr lang="en-US" sz="288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fault tolerance, and dis</a:t>
            </a:r>
            <a:r>
              <a:rPr lang="en-US" sz="288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aster recovery.</a:t>
            </a:r>
          </a:p>
          <a:p>
            <a:pPr algn="l">
              <a:lnSpc>
                <a:spcPts val="4038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66441" y="2357436"/>
            <a:ext cx="13013368" cy="751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66"/>
              </a:lnSpc>
            </a:pPr>
            <a:r>
              <a:rPr lang="en-US" sz="440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Region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367794" y="3400707"/>
            <a:ext cx="9571092" cy="5694800"/>
          </a:xfrm>
          <a:custGeom>
            <a:avLst/>
            <a:gdLst/>
            <a:ahLst/>
            <a:cxnLst/>
            <a:rect r="r" b="b" t="t" l="l"/>
            <a:pathLst>
              <a:path h="5694800" w="9571092">
                <a:moveTo>
                  <a:pt x="0" y="0"/>
                </a:moveTo>
                <a:lnTo>
                  <a:pt x="9571093" y="0"/>
                </a:lnTo>
                <a:lnTo>
                  <a:pt x="9571093" y="5694800"/>
                </a:lnTo>
                <a:lnTo>
                  <a:pt x="0" y="569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fade/>
  </p:transition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9993"/>
            <a:ext cx="18318902" cy="2237385"/>
            <a:chOff x="0" y="0"/>
            <a:chExt cx="2594838" cy="3169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94838" cy="316921"/>
            </a:xfrm>
            <a:custGeom>
              <a:avLst/>
              <a:gdLst/>
              <a:ahLst/>
              <a:cxnLst/>
              <a:rect r="r" b="b" t="t" l="l"/>
              <a:pathLst>
                <a:path h="316921" w="2594838">
                  <a:moveTo>
                    <a:pt x="5494" y="0"/>
                  </a:moveTo>
                  <a:lnTo>
                    <a:pt x="2589344" y="0"/>
                  </a:lnTo>
                  <a:cubicBezTo>
                    <a:pt x="2592378" y="0"/>
                    <a:pt x="2594838" y="2460"/>
                    <a:pt x="2594838" y="5494"/>
                  </a:cubicBezTo>
                  <a:lnTo>
                    <a:pt x="2594838" y="311427"/>
                  </a:lnTo>
                  <a:cubicBezTo>
                    <a:pt x="2594838" y="314462"/>
                    <a:pt x="2592378" y="316921"/>
                    <a:pt x="2589344" y="316921"/>
                  </a:cubicBezTo>
                  <a:lnTo>
                    <a:pt x="5494" y="316921"/>
                  </a:lnTo>
                  <a:cubicBezTo>
                    <a:pt x="2460" y="316921"/>
                    <a:pt x="0" y="314462"/>
                    <a:pt x="0" y="311427"/>
                  </a:cubicBezTo>
                  <a:lnTo>
                    <a:pt x="0" y="5494"/>
                  </a:lnTo>
                  <a:cubicBezTo>
                    <a:pt x="0" y="2460"/>
                    <a:pt x="2460" y="0"/>
                    <a:pt x="5494" y="0"/>
                  </a:cubicBezTo>
                  <a:close/>
                </a:path>
              </a:pathLst>
            </a:custGeom>
            <a:solidFill>
              <a:srgbClr val="3787B6"/>
            </a:solidFill>
            <a:ln w="38100" cap="sq">
              <a:solidFill>
                <a:srgbClr val="61CEE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94838" cy="355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367794" y="3400707"/>
            <a:ext cx="9571092" cy="5694800"/>
          </a:xfrm>
          <a:custGeom>
            <a:avLst/>
            <a:gdLst/>
            <a:ahLst/>
            <a:cxnLst/>
            <a:rect r="r" b="b" t="t" l="l"/>
            <a:pathLst>
              <a:path h="5694800" w="9571092">
                <a:moveTo>
                  <a:pt x="0" y="0"/>
                </a:moveTo>
                <a:lnTo>
                  <a:pt x="9571093" y="0"/>
                </a:lnTo>
                <a:lnTo>
                  <a:pt x="9571093" y="5694800"/>
                </a:lnTo>
                <a:lnTo>
                  <a:pt x="0" y="569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20841" y="353247"/>
            <a:ext cx="13077220" cy="1208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0"/>
              </a:lnSpc>
            </a:pPr>
            <a:r>
              <a:rPr lang="en-US" sz="700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Basic Cloud Terms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39238" y="4470494"/>
            <a:ext cx="9525" cy="120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558566"/>
            <a:ext cx="6339135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Avai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lability Zones are i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solated locations within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region tha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 have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their own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power, cooling, an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networking. They are designed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to p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rovide high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availability and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fault tolerance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6441" y="2357436"/>
            <a:ext cx="5126573" cy="751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66"/>
              </a:lnSpc>
            </a:pPr>
            <a:r>
              <a:rPr lang="en-US" sz="440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Availability Zones</a:t>
            </a:r>
          </a:p>
        </p:txBody>
      </p:sp>
    </p:spTree>
  </p:cSld>
  <p:clrMapOvr>
    <a:masterClrMapping/>
  </p:clrMapOvr>
  <p:transition spd="slow">
    <p:fade/>
  </p:transition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9993"/>
            <a:ext cx="18318902" cy="2237385"/>
            <a:chOff x="0" y="0"/>
            <a:chExt cx="2594838" cy="3169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94838" cy="316921"/>
            </a:xfrm>
            <a:custGeom>
              <a:avLst/>
              <a:gdLst/>
              <a:ahLst/>
              <a:cxnLst/>
              <a:rect r="r" b="b" t="t" l="l"/>
              <a:pathLst>
                <a:path h="316921" w="2594838">
                  <a:moveTo>
                    <a:pt x="5494" y="0"/>
                  </a:moveTo>
                  <a:lnTo>
                    <a:pt x="2589344" y="0"/>
                  </a:lnTo>
                  <a:cubicBezTo>
                    <a:pt x="2592378" y="0"/>
                    <a:pt x="2594838" y="2460"/>
                    <a:pt x="2594838" y="5494"/>
                  </a:cubicBezTo>
                  <a:lnTo>
                    <a:pt x="2594838" y="311427"/>
                  </a:lnTo>
                  <a:cubicBezTo>
                    <a:pt x="2594838" y="314462"/>
                    <a:pt x="2592378" y="316921"/>
                    <a:pt x="2589344" y="316921"/>
                  </a:cubicBezTo>
                  <a:lnTo>
                    <a:pt x="5494" y="316921"/>
                  </a:lnTo>
                  <a:cubicBezTo>
                    <a:pt x="2460" y="316921"/>
                    <a:pt x="0" y="314462"/>
                    <a:pt x="0" y="311427"/>
                  </a:cubicBezTo>
                  <a:lnTo>
                    <a:pt x="0" y="5494"/>
                  </a:lnTo>
                  <a:cubicBezTo>
                    <a:pt x="0" y="2460"/>
                    <a:pt x="2460" y="0"/>
                    <a:pt x="5494" y="0"/>
                  </a:cubicBezTo>
                  <a:close/>
                </a:path>
              </a:pathLst>
            </a:custGeom>
            <a:solidFill>
              <a:srgbClr val="3787B6"/>
            </a:solidFill>
            <a:ln w="38100" cap="sq">
              <a:solidFill>
                <a:srgbClr val="61CEE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94838" cy="355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932890" y="3108720"/>
            <a:ext cx="5224216" cy="5225462"/>
          </a:xfrm>
          <a:custGeom>
            <a:avLst/>
            <a:gdLst/>
            <a:ahLst/>
            <a:cxnLst/>
            <a:rect r="r" b="b" t="t" l="l"/>
            <a:pathLst>
              <a:path h="5225462" w="5224216">
                <a:moveTo>
                  <a:pt x="0" y="0"/>
                </a:moveTo>
                <a:lnTo>
                  <a:pt x="5224216" y="0"/>
                </a:lnTo>
                <a:lnTo>
                  <a:pt x="5224216" y="5225462"/>
                </a:lnTo>
                <a:lnTo>
                  <a:pt x="0" y="52254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9770" t="-9920" r="0" b="-2418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20841" y="353247"/>
            <a:ext cx="13077220" cy="1208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0"/>
              </a:lnSpc>
            </a:pPr>
            <a:r>
              <a:rPr lang="en-US" sz="700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Basic Cloud Terms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39238" y="4470494"/>
            <a:ext cx="9525" cy="120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558566"/>
            <a:ext cx="8475692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instance i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 a virtu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version of a compu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ter (CPU, memo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ry, storag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e) running in the cloud — similar to a physical server,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b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ut h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osted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virtually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6441" y="2357436"/>
            <a:ext cx="5126573" cy="751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66"/>
              </a:lnSpc>
            </a:pPr>
            <a:r>
              <a:rPr lang="en-US" sz="440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Instance</a:t>
            </a:r>
          </a:p>
        </p:txBody>
      </p:sp>
    </p:spTree>
  </p:cSld>
  <p:clrMapOvr>
    <a:masterClrMapping/>
  </p:clrMapOvr>
  <p:transition spd="slow">
    <p:fade/>
  </p:transition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9993"/>
            <a:ext cx="18318902" cy="2237385"/>
            <a:chOff x="0" y="0"/>
            <a:chExt cx="2594838" cy="3169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94838" cy="316921"/>
            </a:xfrm>
            <a:custGeom>
              <a:avLst/>
              <a:gdLst/>
              <a:ahLst/>
              <a:cxnLst/>
              <a:rect r="r" b="b" t="t" l="l"/>
              <a:pathLst>
                <a:path h="316921" w="2594838">
                  <a:moveTo>
                    <a:pt x="5494" y="0"/>
                  </a:moveTo>
                  <a:lnTo>
                    <a:pt x="2589344" y="0"/>
                  </a:lnTo>
                  <a:cubicBezTo>
                    <a:pt x="2592378" y="0"/>
                    <a:pt x="2594838" y="2460"/>
                    <a:pt x="2594838" y="5494"/>
                  </a:cubicBezTo>
                  <a:lnTo>
                    <a:pt x="2594838" y="311427"/>
                  </a:lnTo>
                  <a:cubicBezTo>
                    <a:pt x="2594838" y="314462"/>
                    <a:pt x="2592378" y="316921"/>
                    <a:pt x="2589344" y="316921"/>
                  </a:cubicBezTo>
                  <a:lnTo>
                    <a:pt x="5494" y="316921"/>
                  </a:lnTo>
                  <a:cubicBezTo>
                    <a:pt x="2460" y="316921"/>
                    <a:pt x="0" y="314462"/>
                    <a:pt x="0" y="311427"/>
                  </a:cubicBezTo>
                  <a:lnTo>
                    <a:pt x="0" y="5494"/>
                  </a:lnTo>
                  <a:cubicBezTo>
                    <a:pt x="0" y="2460"/>
                    <a:pt x="2460" y="0"/>
                    <a:pt x="5494" y="0"/>
                  </a:cubicBezTo>
                  <a:close/>
                </a:path>
              </a:pathLst>
            </a:custGeom>
            <a:solidFill>
              <a:srgbClr val="3787B6"/>
            </a:solidFill>
            <a:ln w="38100" cap="sq">
              <a:solidFill>
                <a:srgbClr val="61CEE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94838" cy="355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753192" y="2949482"/>
            <a:ext cx="7960894" cy="5970671"/>
          </a:xfrm>
          <a:custGeom>
            <a:avLst/>
            <a:gdLst/>
            <a:ahLst/>
            <a:cxnLst/>
            <a:rect r="r" b="b" t="t" l="l"/>
            <a:pathLst>
              <a:path h="5970671" w="7960894">
                <a:moveTo>
                  <a:pt x="0" y="0"/>
                </a:moveTo>
                <a:lnTo>
                  <a:pt x="7960895" y="0"/>
                </a:lnTo>
                <a:lnTo>
                  <a:pt x="7960895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20841" y="353247"/>
            <a:ext cx="13077220" cy="1208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0"/>
              </a:lnSpc>
            </a:pPr>
            <a:r>
              <a:rPr lang="en-US" sz="700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Basic Cloud Terms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39238" y="4470494"/>
            <a:ext cx="9525" cy="120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558566"/>
            <a:ext cx="8475692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container i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 like a sealed lunchbox: it cont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ains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everything the applica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tion need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 to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run, regardless of where it’s opened — your laptop, a server,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or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th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cloud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6441" y="2357436"/>
            <a:ext cx="5126573" cy="751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66"/>
              </a:lnSpc>
            </a:pPr>
            <a:r>
              <a:rPr lang="en-US" sz="440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Container</a:t>
            </a:r>
          </a:p>
        </p:txBody>
      </p:sp>
    </p:spTree>
  </p:cSld>
  <p:clrMapOvr>
    <a:masterClrMapping/>
  </p:clrMapOvr>
  <p:transition spd="slow">
    <p:fade/>
  </p:transition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9993"/>
            <a:ext cx="18318902" cy="2237385"/>
            <a:chOff x="0" y="0"/>
            <a:chExt cx="2594838" cy="3169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94838" cy="316921"/>
            </a:xfrm>
            <a:custGeom>
              <a:avLst/>
              <a:gdLst/>
              <a:ahLst/>
              <a:cxnLst/>
              <a:rect r="r" b="b" t="t" l="l"/>
              <a:pathLst>
                <a:path h="316921" w="2594838">
                  <a:moveTo>
                    <a:pt x="5494" y="0"/>
                  </a:moveTo>
                  <a:lnTo>
                    <a:pt x="2589344" y="0"/>
                  </a:lnTo>
                  <a:cubicBezTo>
                    <a:pt x="2592378" y="0"/>
                    <a:pt x="2594838" y="2460"/>
                    <a:pt x="2594838" y="5494"/>
                  </a:cubicBezTo>
                  <a:lnTo>
                    <a:pt x="2594838" y="311427"/>
                  </a:lnTo>
                  <a:cubicBezTo>
                    <a:pt x="2594838" y="314462"/>
                    <a:pt x="2592378" y="316921"/>
                    <a:pt x="2589344" y="316921"/>
                  </a:cubicBezTo>
                  <a:lnTo>
                    <a:pt x="5494" y="316921"/>
                  </a:lnTo>
                  <a:cubicBezTo>
                    <a:pt x="2460" y="316921"/>
                    <a:pt x="0" y="314462"/>
                    <a:pt x="0" y="311427"/>
                  </a:cubicBezTo>
                  <a:lnTo>
                    <a:pt x="0" y="5494"/>
                  </a:lnTo>
                  <a:cubicBezTo>
                    <a:pt x="0" y="2460"/>
                    <a:pt x="2460" y="0"/>
                    <a:pt x="5494" y="0"/>
                  </a:cubicBezTo>
                  <a:close/>
                </a:path>
              </a:pathLst>
            </a:custGeom>
            <a:solidFill>
              <a:srgbClr val="3787B6"/>
            </a:solidFill>
            <a:ln w="38100" cap="sq">
              <a:solidFill>
                <a:srgbClr val="61CEE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94838" cy="355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381576" y="5944787"/>
            <a:ext cx="9455672" cy="3935675"/>
          </a:xfrm>
          <a:custGeom>
            <a:avLst/>
            <a:gdLst/>
            <a:ahLst/>
            <a:cxnLst/>
            <a:rect r="r" b="b" t="t" l="l"/>
            <a:pathLst>
              <a:path h="3935675" w="9455672">
                <a:moveTo>
                  <a:pt x="0" y="0"/>
                </a:moveTo>
                <a:lnTo>
                  <a:pt x="9455672" y="0"/>
                </a:lnTo>
                <a:lnTo>
                  <a:pt x="9455672" y="3935675"/>
                </a:lnTo>
                <a:lnTo>
                  <a:pt x="0" y="39356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0191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20841" y="353247"/>
            <a:ext cx="13077220" cy="1208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0"/>
              </a:lnSpc>
            </a:pPr>
            <a:r>
              <a:rPr lang="en-US" sz="700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Basic Cloud Terms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39238" y="4470494"/>
            <a:ext cx="9525" cy="120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70437" y="3743207"/>
            <a:ext cx="10480362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"Run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code without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managing servers."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With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serverless, you write and deploy c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ode, and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the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cloud provider automatically: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Allocates resources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Runs your code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Scales based on demand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Shuts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down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wh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done</a:t>
            </a: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366441" y="2357436"/>
            <a:ext cx="5126573" cy="751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66"/>
              </a:lnSpc>
            </a:pPr>
            <a:r>
              <a:rPr lang="en-US" sz="440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Serverless</a:t>
            </a: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96702" y="3391951"/>
            <a:ext cx="5320337" cy="4280655"/>
          </a:xfrm>
          <a:custGeom>
            <a:avLst/>
            <a:gdLst/>
            <a:ahLst/>
            <a:cxnLst/>
            <a:rect r="r" b="b" t="t" l="l"/>
            <a:pathLst>
              <a:path h="4280655" w="5320337">
                <a:moveTo>
                  <a:pt x="0" y="0"/>
                </a:moveTo>
                <a:lnTo>
                  <a:pt x="5320337" y="0"/>
                </a:lnTo>
                <a:lnTo>
                  <a:pt x="5320337" y="4280654"/>
                </a:lnTo>
                <a:lnTo>
                  <a:pt x="0" y="42806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970149" y="3391951"/>
            <a:ext cx="1773443" cy="177344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4301166" y="3721391"/>
            <a:ext cx="1111408" cy="1114562"/>
          </a:xfrm>
          <a:custGeom>
            <a:avLst/>
            <a:gdLst/>
            <a:ahLst/>
            <a:cxnLst/>
            <a:rect r="r" b="b" t="t" l="l"/>
            <a:pathLst>
              <a:path h="1114562" w="1111408">
                <a:moveTo>
                  <a:pt x="0" y="0"/>
                </a:moveTo>
                <a:lnTo>
                  <a:pt x="1111409" y="0"/>
                </a:lnTo>
                <a:lnTo>
                  <a:pt x="1111409" y="1114562"/>
                </a:lnTo>
                <a:lnTo>
                  <a:pt x="0" y="11145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1" t="0" r="-141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92126" y="839109"/>
            <a:ext cx="7349068" cy="1218398"/>
            <a:chOff x="0" y="0"/>
            <a:chExt cx="944363" cy="1565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44363" cy="156565"/>
            </a:xfrm>
            <a:custGeom>
              <a:avLst/>
              <a:gdLst/>
              <a:ahLst/>
              <a:cxnLst/>
              <a:rect r="r" b="b" t="t" l="l"/>
              <a:pathLst>
                <a:path h="156565" w="944363">
                  <a:moveTo>
                    <a:pt x="15802" y="0"/>
                  </a:moveTo>
                  <a:lnTo>
                    <a:pt x="928561" y="0"/>
                  </a:lnTo>
                  <a:cubicBezTo>
                    <a:pt x="937289" y="0"/>
                    <a:pt x="944363" y="7075"/>
                    <a:pt x="944363" y="15802"/>
                  </a:cubicBezTo>
                  <a:lnTo>
                    <a:pt x="944363" y="140764"/>
                  </a:lnTo>
                  <a:cubicBezTo>
                    <a:pt x="944363" y="144955"/>
                    <a:pt x="942698" y="148974"/>
                    <a:pt x="939735" y="151937"/>
                  </a:cubicBezTo>
                  <a:cubicBezTo>
                    <a:pt x="936772" y="154901"/>
                    <a:pt x="932752" y="156565"/>
                    <a:pt x="928561" y="156565"/>
                  </a:cubicBezTo>
                  <a:lnTo>
                    <a:pt x="15802" y="156565"/>
                  </a:lnTo>
                  <a:cubicBezTo>
                    <a:pt x="11611" y="156565"/>
                    <a:pt x="7592" y="154901"/>
                    <a:pt x="4628" y="151937"/>
                  </a:cubicBezTo>
                  <a:cubicBezTo>
                    <a:pt x="1665" y="148974"/>
                    <a:pt x="0" y="144955"/>
                    <a:pt x="0" y="140764"/>
                  </a:cubicBezTo>
                  <a:lnTo>
                    <a:pt x="0" y="15802"/>
                  </a:lnTo>
                  <a:cubicBezTo>
                    <a:pt x="0" y="11611"/>
                    <a:pt x="1665" y="7592"/>
                    <a:pt x="4628" y="4628"/>
                  </a:cubicBezTo>
                  <a:cubicBezTo>
                    <a:pt x="7592" y="1665"/>
                    <a:pt x="11611" y="0"/>
                    <a:pt x="15802" y="0"/>
                  </a:cubicBezTo>
                  <a:close/>
                </a:path>
              </a:pathLst>
            </a:custGeom>
            <a:solidFill>
              <a:srgbClr val="E6EEE3"/>
            </a:solidFill>
            <a:ln w="38100" cap="sq">
              <a:solidFill>
                <a:srgbClr val="FBFDFC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944363" cy="2422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6859"/>
                </a:lnSpc>
                <a:spcBef>
                  <a:spcPct val="0"/>
                </a:spcBef>
              </a:pPr>
              <a:r>
                <a:rPr lang="en-US" sz="4899" b="true">
                  <a:solidFill>
                    <a:srgbClr val="004AA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         AGENDA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925191" y="2887174"/>
            <a:ext cx="8639646" cy="1139658"/>
            <a:chOff x="0" y="0"/>
            <a:chExt cx="706792" cy="932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06792" cy="93233"/>
            </a:xfrm>
            <a:custGeom>
              <a:avLst/>
              <a:gdLst/>
              <a:ahLst/>
              <a:cxnLst/>
              <a:rect r="r" b="b" t="t" l="l"/>
              <a:pathLst>
                <a:path h="93233" w="706792">
                  <a:moveTo>
                    <a:pt x="10753" y="0"/>
                  </a:moveTo>
                  <a:lnTo>
                    <a:pt x="696039" y="0"/>
                  </a:lnTo>
                  <a:cubicBezTo>
                    <a:pt x="701978" y="0"/>
                    <a:pt x="706792" y="4814"/>
                    <a:pt x="706792" y="10753"/>
                  </a:cubicBezTo>
                  <a:lnTo>
                    <a:pt x="706792" y="82480"/>
                  </a:lnTo>
                  <a:cubicBezTo>
                    <a:pt x="706792" y="85332"/>
                    <a:pt x="705659" y="88067"/>
                    <a:pt x="703643" y="90084"/>
                  </a:cubicBezTo>
                  <a:cubicBezTo>
                    <a:pt x="701626" y="92100"/>
                    <a:pt x="698891" y="93233"/>
                    <a:pt x="696039" y="93233"/>
                  </a:cubicBezTo>
                  <a:lnTo>
                    <a:pt x="10753" y="93233"/>
                  </a:lnTo>
                  <a:cubicBezTo>
                    <a:pt x="4814" y="93233"/>
                    <a:pt x="0" y="88419"/>
                    <a:pt x="0" y="82480"/>
                  </a:cubicBezTo>
                  <a:lnTo>
                    <a:pt x="0" y="10753"/>
                  </a:lnTo>
                  <a:cubicBezTo>
                    <a:pt x="0" y="7901"/>
                    <a:pt x="1133" y="5166"/>
                    <a:pt x="3150" y="3150"/>
                  </a:cubicBezTo>
                  <a:cubicBezTo>
                    <a:pt x="5166" y="1133"/>
                    <a:pt x="7901" y="0"/>
                    <a:pt x="107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BFDFC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706792" cy="178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579"/>
                </a:lnSpc>
                <a:spcBef>
                  <a:spcPct val="0"/>
                </a:spcBef>
              </a:pPr>
              <a:r>
                <a:rPr lang="en-US" b="true" sz="4699">
                  <a:solidFill>
                    <a:srgbClr val="004AA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     Azure Analytics Platform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69770" y="5021631"/>
            <a:ext cx="9347354" cy="1173357"/>
            <a:chOff x="0" y="0"/>
            <a:chExt cx="913155" cy="11462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13155" cy="114627"/>
            </a:xfrm>
            <a:custGeom>
              <a:avLst/>
              <a:gdLst/>
              <a:ahLst/>
              <a:cxnLst/>
              <a:rect r="r" b="b" t="t" l="l"/>
              <a:pathLst>
                <a:path h="114627" w="913155">
                  <a:moveTo>
                    <a:pt x="9939" y="0"/>
                  </a:moveTo>
                  <a:lnTo>
                    <a:pt x="903216" y="0"/>
                  </a:lnTo>
                  <a:cubicBezTo>
                    <a:pt x="908705" y="0"/>
                    <a:pt x="913155" y="4450"/>
                    <a:pt x="913155" y="9939"/>
                  </a:cubicBezTo>
                  <a:lnTo>
                    <a:pt x="913155" y="104688"/>
                  </a:lnTo>
                  <a:cubicBezTo>
                    <a:pt x="913155" y="107324"/>
                    <a:pt x="912108" y="109852"/>
                    <a:pt x="910244" y="111716"/>
                  </a:cubicBezTo>
                  <a:cubicBezTo>
                    <a:pt x="908380" y="113580"/>
                    <a:pt x="905852" y="114627"/>
                    <a:pt x="903216" y="114627"/>
                  </a:cubicBezTo>
                  <a:lnTo>
                    <a:pt x="9939" y="114627"/>
                  </a:lnTo>
                  <a:cubicBezTo>
                    <a:pt x="4450" y="114627"/>
                    <a:pt x="0" y="110177"/>
                    <a:pt x="0" y="104688"/>
                  </a:cubicBezTo>
                  <a:lnTo>
                    <a:pt x="0" y="9939"/>
                  </a:lnTo>
                  <a:cubicBezTo>
                    <a:pt x="0" y="4450"/>
                    <a:pt x="4450" y="0"/>
                    <a:pt x="99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BFDFC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913155" cy="200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580"/>
                </a:lnSpc>
                <a:spcBef>
                  <a:spcPct val="0"/>
                </a:spcBef>
              </a:pPr>
              <a:r>
                <a:rPr lang="en-US" b="true" sz="4700">
                  <a:solidFill>
                    <a:srgbClr val="004AA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Azure Command Line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449845" y="7239952"/>
            <a:ext cx="10746857" cy="1191632"/>
            <a:chOff x="0" y="0"/>
            <a:chExt cx="1041290" cy="11546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41290" cy="115460"/>
            </a:xfrm>
            <a:custGeom>
              <a:avLst/>
              <a:gdLst/>
              <a:ahLst/>
              <a:cxnLst/>
              <a:rect r="r" b="b" t="t" l="l"/>
              <a:pathLst>
                <a:path h="115460" w="1041290">
                  <a:moveTo>
                    <a:pt x="8645" y="0"/>
                  </a:moveTo>
                  <a:lnTo>
                    <a:pt x="1032645" y="0"/>
                  </a:lnTo>
                  <a:cubicBezTo>
                    <a:pt x="1037419" y="0"/>
                    <a:pt x="1041290" y="3870"/>
                    <a:pt x="1041290" y="8645"/>
                  </a:cubicBezTo>
                  <a:lnTo>
                    <a:pt x="1041290" y="106815"/>
                  </a:lnTo>
                  <a:cubicBezTo>
                    <a:pt x="1041290" y="111590"/>
                    <a:pt x="1037419" y="115460"/>
                    <a:pt x="1032645" y="115460"/>
                  </a:cubicBezTo>
                  <a:lnTo>
                    <a:pt x="8645" y="115460"/>
                  </a:lnTo>
                  <a:cubicBezTo>
                    <a:pt x="3870" y="115460"/>
                    <a:pt x="0" y="111590"/>
                    <a:pt x="0" y="106815"/>
                  </a:cubicBezTo>
                  <a:lnTo>
                    <a:pt x="0" y="8645"/>
                  </a:lnTo>
                  <a:cubicBezTo>
                    <a:pt x="0" y="3870"/>
                    <a:pt x="3870" y="0"/>
                    <a:pt x="8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BFDFC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85725"/>
              <a:ext cx="1041290" cy="2011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580"/>
                </a:lnSpc>
                <a:spcBef>
                  <a:spcPct val="0"/>
                </a:spcBef>
              </a:pPr>
              <a:r>
                <a:rPr lang="en-US" b="true" sz="4700">
                  <a:solidFill>
                    <a:srgbClr val="004AA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         Introduction to Azure DevOps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28700" y="6784776"/>
            <a:ext cx="1942771" cy="1899088"/>
            <a:chOff x="0" y="0"/>
            <a:chExt cx="831496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31496" cy="812800"/>
            </a:xfrm>
            <a:custGeom>
              <a:avLst/>
              <a:gdLst/>
              <a:ahLst/>
              <a:cxnLst/>
              <a:rect r="r" b="b" t="t" l="l"/>
              <a:pathLst>
                <a:path h="812800" w="831496">
                  <a:moveTo>
                    <a:pt x="415748" y="0"/>
                  </a:moveTo>
                  <a:cubicBezTo>
                    <a:pt x="186137" y="0"/>
                    <a:pt x="0" y="181951"/>
                    <a:pt x="0" y="406400"/>
                  </a:cubicBezTo>
                  <a:cubicBezTo>
                    <a:pt x="0" y="630849"/>
                    <a:pt x="186137" y="812800"/>
                    <a:pt x="415748" y="812800"/>
                  </a:cubicBezTo>
                  <a:cubicBezTo>
                    <a:pt x="645359" y="812800"/>
                    <a:pt x="831496" y="630849"/>
                    <a:pt x="831496" y="406400"/>
                  </a:cubicBezTo>
                  <a:cubicBezTo>
                    <a:pt x="831496" y="181951"/>
                    <a:pt x="645359" y="0"/>
                    <a:pt x="415748" y="0"/>
                  </a:cubicBezTo>
                  <a:close/>
                </a:path>
              </a:pathLst>
            </a:custGeom>
            <a:solidFill>
              <a:srgbClr val="004AAD"/>
            </a:solidFill>
            <a:ln w="38100" cap="sq">
              <a:solidFill>
                <a:srgbClr val="FBFDFC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7953" y="-47625"/>
              <a:ext cx="675591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959"/>
                </a:lnSpc>
              </a:pPr>
              <a:r>
                <a:rPr lang="en-US" sz="6399">
                  <a:solidFill>
                    <a:srgbClr val="FBFDFC"/>
                  </a:solidFill>
                  <a:latin typeface="Canva Sans"/>
                  <a:ea typeface="Canva Sans"/>
                  <a:cs typeface="Canva Sans"/>
                  <a:sym typeface="Canva Sans"/>
                </a:rPr>
                <a:t>12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567567" y="8109428"/>
            <a:ext cx="5949472" cy="1148872"/>
            <a:chOff x="0" y="0"/>
            <a:chExt cx="1109119" cy="21417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09119" cy="214176"/>
            </a:xfrm>
            <a:custGeom>
              <a:avLst/>
              <a:gdLst/>
              <a:ahLst/>
              <a:cxnLst/>
              <a:rect r="r" b="b" t="t" l="l"/>
              <a:pathLst>
                <a:path h="214176" w="1109119">
                  <a:moveTo>
                    <a:pt x="16917" y="0"/>
                  </a:moveTo>
                  <a:lnTo>
                    <a:pt x="1092202" y="0"/>
                  </a:lnTo>
                  <a:cubicBezTo>
                    <a:pt x="1096689" y="0"/>
                    <a:pt x="1100992" y="1782"/>
                    <a:pt x="1104164" y="4955"/>
                  </a:cubicBezTo>
                  <a:cubicBezTo>
                    <a:pt x="1107337" y="8127"/>
                    <a:pt x="1109119" y="12430"/>
                    <a:pt x="1109119" y="16917"/>
                  </a:cubicBezTo>
                  <a:lnTo>
                    <a:pt x="1109119" y="197260"/>
                  </a:lnTo>
                  <a:cubicBezTo>
                    <a:pt x="1109119" y="201746"/>
                    <a:pt x="1107337" y="206049"/>
                    <a:pt x="1104164" y="209222"/>
                  </a:cubicBezTo>
                  <a:cubicBezTo>
                    <a:pt x="1100992" y="212394"/>
                    <a:pt x="1096689" y="214176"/>
                    <a:pt x="1092202" y="214176"/>
                  </a:cubicBezTo>
                  <a:lnTo>
                    <a:pt x="16917" y="214176"/>
                  </a:lnTo>
                  <a:cubicBezTo>
                    <a:pt x="12430" y="214176"/>
                    <a:pt x="8127" y="212394"/>
                    <a:pt x="4955" y="209222"/>
                  </a:cubicBezTo>
                  <a:cubicBezTo>
                    <a:pt x="1782" y="206049"/>
                    <a:pt x="0" y="201746"/>
                    <a:pt x="0" y="197260"/>
                  </a:cubicBezTo>
                  <a:lnTo>
                    <a:pt x="0" y="16917"/>
                  </a:lnTo>
                  <a:cubicBezTo>
                    <a:pt x="0" y="12430"/>
                    <a:pt x="1782" y="8127"/>
                    <a:pt x="4955" y="4955"/>
                  </a:cubicBezTo>
                  <a:cubicBezTo>
                    <a:pt x="8127" y="1782"/>
                    <a:pt x="12430" y="0"/>
                    <a:pt x="16917" y="0"/>
                  </a:cubicBezTo>
                  <a:close/>
                </a:path>
              </a:pathLst>
            </a:custGeom>
            <a:solidFill>
              <a:srgbClr val="FBFDFC"/>
            </a:solidFill>
            <a:ln w="38100" cap="sq">
              <a:solidFill>
                <a:srgbClr val="61CEE1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109119" cy="252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2041160" y="8364909"/>
            <a:ext cx="5002285" cy="571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2"/>
              </a:lnSpc>
            </a:pPr>
            <a:r>
              <a:rPr lang="en-US" sz="3330" b="true">
                <a:solidFill>
                  <a:srgbClr val="0387D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Azure Full Course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028700" y="4582734"/>
            <a:ext cx="1899088" cy="1899088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  <a:ln w="38100" cap="sq">
              <a:solidFill>
                <a:srgbClr val="FBFDFC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959"/>
                </a:lnSpc>
              </a:pPr>
              <a:r>
                <a:rPr lang="en-US" sz="6399">
                  <a:solidFill>
                    <a:srgbClr val="FBFDFC"/>
                  </a:solidFill>
                  <a:latin typeface="Canva Sans"/>
                  <a:ea typeface="Canva Sans"/>
                  <a:cs typeface="Canva Sans"/>
                  <a:sym typeface="Canva Sans"/>
                </a:rPr>
                <a:t>11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63575" y="2495387"/>
            <a:ext cx="1923232" cy="1923232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  <a:ln w="38100" cap="sq">
              <a:solidFill>
                <a:srgbClr val="FBFDFC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959"/>
                </a:lnSpc>
              </a:pPr>
              <a:r>
                <a:rPr lang="en-US" sz="6399">
                  <a:solidFill>
                    <a:srgbClr val="FBFDFC"/>
                  </a:solidFill>
                  <a:latin typeface="Canva Sans"/>
                  <a:ea typeface="Canva Sans"/>
                  <a:cs typeface="Canva Sans"/>
                  <a:sym typeface="Canva Sans"/>
                </a:rPr>
                <a:t>10</a:t>
              </a:r>
            </a:p>
          </p:txBody>
        </p:sp>
      </p:grpSp>
    </p:spTree>
  </p:cSld>
  <p:clrMapOvr>
    <a:masterClrMapping/>
  </p:clrMapOvr>
  <p:transition spd="slow">
    <p:fade/>
  </p:transition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9993"/>
            <a:ext cx="18318902" cy="2237385"/>
            <a:chOff x="0" y="0"/>
            <a:chExt cx="2594838" cy="3169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94838" cy="316921"/>
            </a:xfrm>
            <a:custGeom>
              <a:avLst/>
              <a:gdLst/>
              <a:ahLst/>
              <a:cxnLst/>
              <a:rect r="r" b="b" t="t" l="l"/>
              <a:pathLst>
                <a:path h="316921" w="2594838">
                  <a:moveTo>
                    <a:pt x="5494" y="0"/>
                  </a:moveTo>
                  <a:lnTo>
                    <a:pt x="2589344" y="0"/>
                  </a:lnTo>
                  <a:cubicBezTo>
                    <a:pt x="2592378" y="0"/>
                    <a:pt x="2594838" y="2460"/>
                    <a:pt x="2594838" y="5494"/>
                  </a:cubicBezTo>
                  <a:lnTo>
                    <a:pt x="2594838" y="311427"/>
                  </a:lnTo>
                  <a:cubicBezTo>
                    <a:pt x="2594838" y="314462"/>
                    <a:pt x="2592378" y="316921"/>
                    <a:pt x="2589344" y="316921"/>
                  </a:cubicBezTo>
                  <a:lnTo>
                    <a:pt x="5494" y="316921"/>
                  </a:lnTo>
                  <a:cubicBezTo>
                    <a:pt x="2460" y="316921"/>
                    <a:pt x="0" y="314462"/>
                    <a:pt x="0" y="311427"/>
                  </a:cubicBezTo>
                  <a:lnTo>
                    <a:pt x="0" y="5494"/>
                  </a:lnTo>
                  <a:cubicBezTo>
                    <a:pt x="0" y="2460"/>
                    <a:pt x="2460" y="0"/>
                    <a:pt x="5494" y="0"/>
                  </a:cubicBezTo>
                  <a:close/>
                </a:path>
              </a:pathLst>
            </a:custGeom>
            <a:solidFill>
              <a:srgbClr val="3787B6"/>
            </a:solidFill>
            <a:ln w="38100" cap="sq">
              <a:solidFill>
                <a:srgbClr val="61CEE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94838" cy="355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933657" y="3117176"/>
            <a:ext cx="7182601" cy="6141124"/>
          </a:xfrm>
          <a:custGeom>
            <a:avLst/>
            <a:gdLst/>
            <a:ahLst/>
            <a:cxnLst/>
            <a:rect r="r" b="b" t="t" l="l"/>
            <a:pathLst>
              <a:path h="6141124" w="7182601">
                <a:moveTo>
                  <a:pt x="0" y="0"/>
                </a:moveTo>
                <a:lnTo>
                  <a:pt x="7182600" y="0"/>
                </a:lnTo>
                <a:lnTo>
                  <a:pt x="7182600" y="6141124"/>
                </a:lnTo>
                <a:lnTo>
                  <a:pt x="0" y="61411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20841" y="353247"/>
            <a:ext cx="13077220" cy="1208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0"/>
              </a:lnSpc>
            </a:pPr>
            <a:r>
              <a:rPr lang="en-US" sz="700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Basic Cloud Terms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39238" y="4470494"/>
            <a:ext cx="9525" cy="120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70437" y="3743207"/>
            <a:ext cx="10480362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"Aut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omatically add or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remove servers based on the load."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Your appl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ication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can increase capacity when demand spikes and reduce it when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demand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drops.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Instead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of running a fixed number of servers 24/7, auto scaling lets the cloud add or rem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ove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th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em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dynamically.</a:t>
            </a: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366441" y="2357436"/>
            <a:ext cx="5126573" cy="751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66"/>
              </a:lnSpc>
            </a:pPr>
            <a:r>
              <a:rPr lang="en-US" sz="440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Auto Scaling</a:t>
            </a:r>
          </a:p>
        </p:txBody>
      </p:sp>
    </p:spTree>
  </p:cSld>
  <p:clrMapOvr>
    <a:masterClrMapping/>
  </p:clrMapOvr>
  <p:transition spd="slow">
    <p:fade/>
  </p:transition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9993"/>
            <a:ext cx="18318902" cy="2237385"/>
            <a:chOff x="0" y="0"/>
            <a:chExt cx="2594838" cy="3169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94838" cy="316921"/>
            </a:xfrm>
            <a:custGeom>
              <a:avLst/>
              <a:gdLst/>
              <a:ahLst/>
              <a:cxnLst/>
              <a:rect r="r" b="b" t="t" l="l"/>
              <a:pathLst>
                <a:path h="316921" w="2594838">
                  <a:moveTo>
                    <a:pt x="5494" y="0"/>
                  </a:moveTo>
                  <a:lnTo>
                    <a:pt x="2589344" y="0"/>
                  </a:lnTo>
                  <a:cubicBezTo>
                    <a:pt x="2592378" y="0"/>
                    <a:pt x="2594838" y="2460"/>
                    <a:pt x="2594838" y="5494"/>
                  </a:cubicBezTo>
                  <a:lnTo>
                    <a:pt x="2594838" y="311427"/>
                  </a:lnTo>
                  <a:cubicBezTo>
                    <a:pt x="2594838" y="314462"/>
                    <a:pt x="2592378" y="316921"/>
                    <a:pt x="2589344" y="316921"/>
                  </a:cubicBezTo>
                  <a:lnTo>
                    <a:pt x="5494" y="316921"/>
                  </a:lnTo>
                  <a:cubicBezTo>
                    <a:pt x="2460" y="316921"/>
                    <a:pt x="0" y="314462"/>
                    <a:pt x="0" y="311427"/>
                  </a:cubicBezTo>
                  <a:lnTo>
                    <a:pt x="0" y="5494"/>
                  </a:lnTo>
                  <a:cubicBezTo>
                    <a:pt x="0" y="2460"/>
                    <a:pt x="2460" y="0"/>
                    <a:pt x="5494" y="0"/>
                  </a:cubicBezTo>
                  <a:close/>
                </a:path>
              </a:pathLst>
            </a:custGeom>
            <a:solidFill>
              <a:srgbClr val="3787B6"/>
            </a:solidFill>
            <a:ln w="38100" cap="sq">
              <a:solidFill>
                <a:srgbClr val="61CEE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94838" cy="355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89575" y="4357040"/>
            <a:ext cx="5975220" cy="4219999"/>
          </a:xfrm>
          <a:custGeom>
            <a:avLst/>
            <a:gdLst/>
            <a:ahLst/>
            <a:cxnLst/>
            <a:rect r="r" b="b" t="t" l="l"/>
            <a:pathLst>
              <a:path h="4219999" w="5975220">
                <a:moveTo>
                  <a:pt x="0" y="0"/>
                </a:moveTo>
                <a:lnTo>
                  <a:pt x="5975220" y="0"/>
                </a:lnTo>
                <a:lnTo>
                  <a:pt x="5975220" y="4219999"/>
                </a:lnTo>
                <a:lnTo>
                  <a:pt x="0" y="42199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20841" y="353247"/>
            <a:ext cx="13077220" cy="1208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0"/>
              </a:lnSpc>
            </a:pPr>
            <a:r>
              <a:rPr lang="en-US" sz="700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Basic Cloud Terms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39238" y="4470494"/>
            <a:ext cx="9525" cy="120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70437" y="3743207"/>
            <a:ext cx="10480362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"Distribute tr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affic across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multiple servers to keep things running smoothly."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 Load Balancer sits in front of your appl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ication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servers and spreads incoming requests so no single server is overwhel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d.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It ca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 also detect unhealthy servers and stop sending traffic to th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em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366441" y="2357436"/>
            <a:ext cx="5126573" cy="751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66"/>
              </a:lnSpc>
            </a:pPr>
            <a:r>
              <a:rPr lang="en-US" sz="4404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Load Balancer</a:t>
            </a:r>
          </a:p>
        </p:txBody>
      </p:sp>
    </p:spTree>
  </p:cSld>
  <p:clrMapOvr>
    <a:masterClrMapping/>
  </p:clrMapOvr>
  <p:transition spd="slow">
    <p:fade/>
  </p:transition>
</p:sld>
</file>

<file path=ppt/slides/slide5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318902" cy="10376993"/>
            <a:chOff x="0" y="0"/>
            <a:chExt cx="2594838" cy="14698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94838" cy="1469882"/>
            </a:xfrm>
            <a:custGeom>
              <a:avLst/>
              <a:gdLst/>
              <a:ahLst/>
              <a:cxnLst/>
              <a:rect r="r" b="b" t="t" l="l"/>
              <a:pathLst>
                <a:path h="1469882" w="2594838">
                  <a:moveTo>
                    <a:pt x="5494" y="0"/>
                  </a:moveTo>
                  <a:lnTo>
                    <a:pt x="2589344" y="0"/>
                  </a:lnTo>
                  <a:cubicBezTo>
                    <a:pt x="2592378" y="0"/>
                    <a:pt x="2594838" y="2460"/>
                    <a:pt x="2594838" y="5494"/>
                  </a:cubicBezTo>
                  <a:lnTo>
                    <a:pt x="2594838" y="1464387"/>
                  </a:lnTo>
                  <a:cubicBezTo>
                    <a:pt x="2594838" y="1467422"/>
                    <a:pt x="2592378" y="1469882"/>
                    <a:pt x="2589344" y="1469882"/>
                  </a:cubicBezTo>
                  <a:lnTo>
                    <a:pt x="5494" y="1469882"/>
                  </a:lnTo>
                  <a:cubicBezTo>
                    <a:pt x="2460" y="1469882"/>
                    <a:pt x="0" y="1467422"/>
                    <a:pt x="0" y="1464387"/>
                  </a:cubicBezTo>
                  <a:lnTo>
                    <a:pt x="0" y="5494"/>
                  </a:lnTo>
                  <a:cubicBezTo>
                    <a:pt x="0" y="2460"/>
                    <a:pt x="2460" y="0"/>
                    <a:pt x="5494" y="0"/>
                  </a:cubicBezTo>
                  <a:close/>
                </a:path>
              </a:pathLst>
            </a:custGeom>
            <a:solidFill>
              <a:srgbClr val="3787B6"/>
            </a:solidFill>
            <a:ln w="38100" cap="sq">
              <a:solidFill>
                <a:srgbClr val="61CEE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94838" cy="1507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-359687" y="3605709"/>
            <a:ext cx="19007374" cy="2336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66"/>
              </a:lnSpc>
            </a:pPr>
            <a:r>
              <a:rPr lang="en-US" sz="1361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</a:t>
            </a:r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96702" y="3391951"/>
            <a:ext cx="5320337" cy="4280655"/>
          </a:xfrm>
          <a:custGeom>
            <a:avLst/>
            <a:gdLst/>
            <a:ahLst/>
            <a:cxnLst/>
            <a:rect r="r" b="b" t="t" l="l"/>
            <a:pathLst>
              <a:path h="4280655" w="5320337">
                <a:moveTo>
                  <a:pt x="0" y="0"/>
                </a:moveTo>
                <a:lnTo>
                  <a:pt x="5320337" y="0"/>
                </a:lnTo>
                <a:lnTo>
                  <a:pt x="5320337" y="4280654"/>
                </a:lnTo>
                <a:lnTo>
                  <a:pt x="0" y="42806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970149" y="3391951"/>
            <a:ext cx="1773443" cy="177344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4301166" y="3721391"/>
            <a:ext cx="1111408" cy="1114562"/>
          </a:xfrm>
          <a:custGeom>
            <a:avLst/>
            <a:gdLst/>
            <a:ahLst/>
            <a:cxnLst/>
            <a:rect r="r" b="b" t="t" l="l"/>
            <a:pathLst>
              <a:path h="1114562" w="1111408">
                <a:moveTo>
                  <a:pt x="0" y="0"/>
                </a:moveTo>
                <a:lnTo>
                  <a:pt x="1111409" y="0"/>
                </a:lnTo>
                <a:lnTo>
                  <a:pt x="1111409" y="1114562"/>
                </a:lnTo>
                <a:lnTo>
                  <a:pt x="0" y="11145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1" t="0" r="-141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92126" y="839109"/>
            <a:ext cx="7349068" cy="1218398"/>
            <a:chOff x="0" y="0"/>
            <a:chExt cx="944363" cy="1565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44363" cy="156565"/>
            </a:xfrm>
            <a:custGeom>
              <a:avLst/>
              <a:gdLst/>
              <a:ahLst/>
              <a:cxnLst/>
              <a:rect r="r" b="b" t="t" l="l"/>
              <a:pathLst>
                <a:path h="156565" w="944363">
                  <a:moveTo>
                    <a:pt x="15802" y="0"/>
                  </a:moveTo>
                  <a:lnTo>
                    <a:pt x="928561" y="0"/>
                  </a:lnTo>
                  <a:cubicBezTo>
                    <a:pt x="937289" y="0"/>
                    <a:pt x="944363" y="7075"/>
                    <a:pt x="944363" y="15802"/>
                  </a:cubicBezTo>
                  <a:lnTo>
                    <a:pt x="944363" y="140764"/>
                  </a:lnTo>
                  <a:cubicBezTo>
                    <a:pt x="944363" y="144955"/>
                    <a:pt x="942698" y="148974"/>
                    <a:pt x="939735" y="151937"/>
                  </a:cubicBezTo>
                  <a:cubicBezTo>
                    <a:pt x="936772" y="154901"/>
                    <a:pt x="932752" y="156565"/>
                    <a:pt x="928561" y="156565"/>
                  </a:cubicBezTo>
                  <a:lnTo>
                    <a:pt x="15802" y="156565"/>
                  </a:lnTo>
                  <a:cubicBezTo>
                    <a:pt x="11611" y="156565"/>
                    <a:pt x="7592" y="154901"/>
                    <a:pt x="4628" y="151937"/>
                  </a:cubicBezTo>
                  <a:cubicBezTo>
                    <a:pt x="1665" y="148974"/>
                    <a:pt x="0" y="144955"/>
                    <a:pt x="0" y="140764"/>
                  </a:cubicBezTo>
                  <a:lnTo>
                    <a:pt x="0" y="15802"/>
                  </a:lnTo>
                  <a:cubicBezTo>
                    <a:pt x="0" y="11611"/>
                    <a:pt x="1665" y="7592"/>
                    <a:pt x="4628" y="4628"/>
                  </a:cubicBezTo>
                  <a:cubicBezTo>
                    <a:pt x="7592" y="1665"/>
                    <a:pt x="11611" y="0"/>
                    <a:pt x="15802" y="0"/>
                  </a:cubicBezTo>
                  <a:close/>
                </a:path>
              </a:pathLst>
            </a:custGeom>
            <a:solidFill>
              <a:srgbClr val="E6EEE3"/>
            </a:solidFill>
            <a:ln w="38100" cap="sq">
              <a:solidFill>
                <a:srgbClr val="FBFDFC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944363" cy="2422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6859"/>
                </a:lnSpc>
                <a:spcBef>
                  <a:spcPct val="0"/>
                </a:spcBef>
              </a:pPr>
              <a:r>
                <a:rPr lang="en-US" sz="4899" b="true">
                  <a:solidFill>
                    <a:srgbClr val="004AA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         AGENDA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925191" y="2887174"/>
            <a:ext cx="8639646" cy="1139658"/>
            <a:chOff x="0" y="0"/>
            <a:chExt cx="706792" cy="932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06792" cy="93233"/>
            </a:xfrm>
            <a:custGeom>
              <a:avLst/>
              <a:gdLst/>
              <a:ahLst/>
              <a:cxnLst/>
              <a:rect r="r" b="b" t="t" l="l"/>
              <a:pathLst>
                <a:path h="93233" w="706792">
                  <a:moveTo>
                    <a:pt x="10753" y="0"/>
                  </a:moveTo>
                  <a:lnTo>
                    <a:pt x="696039" y="0"/>
                  </a:lnTo>
                  <a:cubicBezTo>
                    <a:pt x="701978" y="0"/>
                    <a:pt x="706792" y="4814"/>
                    <a:pt x="706792" y="10753"/>
                  </a:cubicBezTo>
                  <a:lnTo>
                    <a:pt x="706792" y="82480"/>
                  </a:lnTo>
                  <a:cubicBezTo>
                    <a:pt x="706792" y="85332"/>
                    <a:pt x="705659" y="88067"/>
                    <a:pt x="703643" y="90084"/>
                  </a:cubicBezTo>
                  <a:cubicBezTo>
                    <a:pt x="701626" y="92100"/>
                    <a:pt x="698891" y="93233"/>
                    <a:pt x="696039" y="93233"/>
                  </a:cubicBezTo>
                  <a:lnTo>
                    <a:pt x="10753" y="93233"/>
                  </a:lnTo>
                  <a:cubicBezTo>
                    <a:pt x="4814" y="93233"/>
                    <a:pt x="0" y="88419"/>
                    <a:pt x="0" y="82480"/>
                  </a:cubicBezTo>
                  <a:lnTo>
                    <a:pt x="0" y="10753"/>
                  </a:lnTo>
                  <a:cubicBezTo>
                    <a:pt x="0" y="7901"/>
                    <a:pt x="1133" y="5166"/>
                    <a:pt x="3150" y="3150"/>
                  </a:cubicBezTo>
                  <a:cubicBezTo>
                    <a:pt x="5166" y="1133"/>
                    <a:pt x="7901" y="0"/>
                    <a:pt x="107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BFDFC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706792" cy="178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579"/>
                </a:lnSpc>
                <a:spcBef>
                  <a:spcPct val="0"/>
                </a:spcBef>
              </a:pPr>
              <a:r>
                <a:rPr lang="en-US" b="true" sz="4699">
                  <a:solidFill>
                    <a:srgbClr val="004AA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Azure DevOps CI/ CD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69770" y="5021631"/>
            <a:ext cx="8826005" cy="1173357"/>
            <a:chOff x="0" y="0"/>
            <a:chExt cx="862224" cy="11462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2224" cy="114627"/>
            </a:xfrm>
            <a:custGeom>
              <a:avLst/>
              <a:gdLst/>
              <a:ahLst/>
              <a:cxnLst/>
              <a:rect r="r" b="b" t="t" l="l"/>
              <a:pathLst>
                <a:path h="114627" w="862224">
                  <a:moveTo>
                    <a:pt x="10526" y="0"/>
                  </a:moveTo>
                  <a:lnTo>
                    <a:pt x="851698" y="0"/>
                  </a:lnTo>
                  <a:cubicBezTo>
                    <a:pt x="854489" y="0"/>
                    <a:pt x="857167" y="1109"/>
                    <a:pt x="859141" y="3083"/>
                  </a:cubicBezTo>
                  <a:cubicBezTo>
                    <a:pt x="861115" y="5057"/>
                    <a:pt x="862224" y="7734"/>
                    <a:pt x="862224" y="10526"/>
                  </a:cubicBezTo>
                  <a:lnTo>
                    <a:pt x="862224" y="104101"/>
                  </a:lnTo>
                  <a:cubicBezTo>
                    <a:pt x="862224" y="106892"/>
                    <a:pt x="861115" y="109570"/>
                    <a:pt x="859141" y="111544"/>
                  </a:cubicBezTo>
                  <a:cubicBezTo>
                    <a:pt x="857167" y="113518"/>
                    <a:pt x="854489" y="114627"/>
                    <a:pt x="851698" y="114627"/>
                  </a:cubicBezTo>
                  <a:lnTo>
                    <a:pt x="10526" y="114627"/>
                  </a:lnTo>
                  <a:cubicBezTo>
                    <a:pt x="7734" y="114627"/>
                    <a:pt x="5057" y="113518"/>
                    <a:pt x="3083" y="111544"/>
                  </a:cubicBezTo>
                  <a:cubicBezTo>
                    <a:pt x="1109" y="109570"/>
                    <a:pt x="0" y="106892"/>
                    <a:pt x="0" y="104101"/>
                  </a:cubicBezTo>
                  <a:lnTo>
                    <a:pt x="0" y="10526"/>
                  </a:lnTo>
                  <a:cubicBezTo>
                    <a:pt x="0" y="7734"/>
                    <a:pt x="1109" y="5057"/>
                    <a:pt x="3083" y="3083"/>
                  </a:cubicBezTo>
                  <a:cubicBezTo>
                    <a:pt x="5057" y="1109"/>
                    <a:pt x="7734" y="0"/>
                    <a:pt x="105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BFDFC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862224" cy="200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580"/>
                </a:lnSpc>
                <a:spcBef>
                  <a:spcPct val="0"/>
                </a:spcBef>
              </a:pPr>
              <a:r>
                <a:rPr lang="en-US" b="true" sz="4700">
                  <a:solidFill>
                    <a:srgbClr val="004AA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Azure Kubernetes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31668" y="7239952"/>
            <a:ext cx="10235899" cy="1191632"/>
            <a:chOff x="0" y="0"/>
            <a:chExt cx="991782" cy="11546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91782" cy="115460"/>
            </a:xfrm>
            <a:custGeom>
              <a:avLst/>
              <a:gdLst/>
              <a:ahLst/>
              <a:cxnLst/>
              <a:rect r="r" b="b" t="t" l="l"/>
              <a:pathLst>
                <a:path h="115460" w="991782">
                  <a:moveTo>
                    <a:pt x="9076" y="0"/>
                  </a:moveTo>
                  <a:lnTo>
                    <a:pt x="982705" y="0"/>
                  </a:lnTo>
                  <a:cubicBezTo>
                    <a:pt x="985112" y="0"/>
                    <a:pt x="987421" y="956"/>
                    <a:pt x="989123" y="2658"/>
                  </a:cubicBezTo>
                  <a:cubicBezTo>
                    <a:pt x="990825" y="4360"/>
                    <a:pt x="991782" y="6669"/>
                    <a:pt x="991782" y="9076"/>
                  </a:cubicBezTo>
                  <a:lnTo>
                    <a:pt x="991782" y="106384"/>
                  </a:lnTo>
                  <a:cubicBezTo>
                    <a:pt x="991782" y="111397"/>
                    <a:pt x="987718" y="115460"/>
                    <a:pt x="982705" y="115460"/>
                  </a:cubicBezTo>
                  <a:lnTo>
                    <a:pt x="9076" y="115460"/>
                  </a:lnTo>
                  <a:cubicBezTo>
                    <a:pt x="6669" y="115460"/>
                    <a:pt x="4360" y="114504"/>
                    <a:pt x="2658" y="112802"/>
                  </a:cubicBezTo>
                  <a:cubicBezTo>
                    <a:pt x="956" y="111100"/>
                    <a:pt x="0" y="108791"/>
                    <a:pt x="0" y="106384"/>
                  </a:cubicBezTo>
                  <a:lnTo>
                    <a:pt x="0" y="9076"/>
                  </a:lnTo>
                  <a:cubicBezTo>
                    <a:pt x="0" y="6669"/>
                    <a:pt x="956" y="4360"/>
                    <a:pt x="2658" y="2658"/>
                  </a:cubicBezTo>
                  <a:cubicBezTo>
                    <a:pt x="4360" y="956"/>
                    <a:pt x="6669" y="0"/>
                    <a:pt x="90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BFDFC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85725"/>
              <a:ext cx="991782" cy="2011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580"/>
                </a:lnSpc>
                <a:spcBef>
                  <a:spcPct val="0"/>
                </a:spcBef>
              </a:pPr>
              <a:r>
                <a:rPr lang="en-US" b="true" sz="4700">
                  <a:solidFill>
                    <a:srgbClr val="004AA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         Azure Monitoring Services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28700" y="6784776"/>
            <a:ext cx="1942771" cy="1899088"/>
            <a:chOff x="0" y="0"/>
            <a:chExt cx="831496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31496" cy="812800"/>
            </a:xfrm>
            <a:custGeom>
              <a:avLst/>
              <a:gdLst/>
              <a:ahLst/>
              <a:cxnLst/>
              <a:rect r="r" b="b" t="t" l="l"/>
              <a:pathLst>
                <a:path h="812800" w="831496">
                  <a:moveTo>
                    <a:pt x="415748" y="0"/>
                  </a:moveTo>
                  <a:cubicBezTo>
                    <a:pt x="186137" y="0"/>
                    <a:pt x="0" y="181951"/>
                    <a:pt x="0" y="406400"/>
                  </a:cubicBezTo>
                  <a:cubicBezTo>
                    <a:pt x="0" y="630849"/>
                    <a:pt x="186137" y="812800"/>
                    <a:pt x="415748" y="812800"/>
                  </a:cubicBezTo>
                  <a:cubicBezTo>
                    <a:pt x="645359" y="812800"/>
                    <a:pt x="831496" y="630849"/>
                    <a:pt x="831496" y="406400"/>
                  </a:cubicBezTo>
                  <a:cubicBezTo>
                    <a:pt x="831496" y="181951"/>
                    <a:pt x="645359" y="0"/>
                    <a:pt x="415748" y="0"/>
                  </a:cubicBezTo>
                  <a:close/>
                </a:path>
              </a:pathLst>
            </a:custGeom>
            <a:solidFill>
              <a:srgbClr val="004AAD"/>
            </a:solidFill>
            <a:ln w="38100" cap="sq">
              <a:solidFill>
                <a:srgbClr val="FBFDFC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7953" y="-47625"/>
              <a:ext cx="675591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959"/>
                </a:lnSpc>
              </a:pPr>
              <a:r>
                <a:rPr lang="en-US" sz="6399">
                  <a:solidFill>
                    <a:srgbClr val="FBFDFC"/>
                  </a:solidFill>
                  <a:latin typeface="Canva Sans"/>
                  <a:ea typeface="Canva Sans"/>
                  <a:cs typeface="Canva Sans"/>
                  <a:sym typeface="Canva Sans"/>
                </a:rPr>
                <a:t>15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567567" y="8109428"/>
            <a:ext cx="5949472" cy="1148872"/>
            <a:chOff x="0" y="0"/>
            <a:chExt cx="1109119" cy="21417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09119" cy="214176"/>
            </a:xfrm>
            <a:custGeom>
              <a:avLst/>
              <a:gdLst/>
              <a:ahLst/>
              <a:cxnLst/>
              <a:rect r="r" b="b" t="t" l="l"/>
              <a:pathLst>
                <a:path h="214176" w="1109119">
                  <a:moveTo>
                    <a:pt x="16917" y="0"/>
                  </a:moveTo>
                  <a:lnTo>
                    <a:pt x="1092202" y="0"/>
                  </a:lnTo>
                  <a:cubicBezTo>
                    <a:pt x="1096689" y="0"/>
                    <a:pt x="1100992" y="1782"/>
                    <a:pt x="1104164" y="4955"/>
                  </a:cubicBezTo>
                  <a:cubicBezTo>
                    <a:pt x="1107337" y="8127"/>
                    <a:pt x="1109119" y="12430"/>
                    <a:pt x="1109119" y="16917"/>
                  </a:cubicBezTo>
                  <a:lnTo>
                    <a:pt x="1109119" y="197260"/>
                  </a:lnTo>
                  <a:cubicBezTo>
                    <a:pt x="1109119" y="201746"/>
                    <a:pt x="1107337" y="206049"/>
                    <a:pt x="1104164" y="209222"/>
                  </a:cubicBezTo>
                  <a:cubicBezTo>
                    <a:pt x="1100992" y="212394"/>
                    <a:pt x="1096689" y="214176"/>
                    <a:pt x="1092202" y="214176"/>
                  </a:cubicBezTo>
                  <a:lnTo>
                    <a:pt x="16917" y="214176"/>
                  </a:lnTo>
                  <a:cubicBezTo>
                    <a:pt x="12430" y="214176"/>
                    <a:pt x="8127" y="212394"/>
                    <a:pt x="4955" y="209222"/>
                  </a:cubicBezTo>
                  <a:cubicBezTo>
                    <a:pt x="1782" y="206049"/>
                    <a:pt x="0" y="201746"/>
                    <a:pt x="0" y="197260"/>
                  </a:cubicBezTo>
                  <a:lnTo>
                    <a:pt x="0" y="16917"/>
                  </a:lnTo>
                  <a:cubicBezTo>
                    <a:pt x="0" y="12430"/>
                    <a:pt x="1782" y="8127"/>
                    <a:pt x="4955" y="4955"/>
                  </a:cubicBezTo>
                  <a:cubicBezTo>
                    <a:pt x="8127" y="1782"/>
                    <a:pt x="12430" y="0"/>
                    <a:pt x="16917" y="0"/>
                  </a:cubicBezTo>
                  <a:close/>
                </a:path>
              </a:pathLst>
            </a:custGeom>
            <a:solidFill>
              <a:srgbClr val="FBFDFC"/>
            </a:solidFill>
            <a:ln w="38100" cap="sq">
              <a:solidFill>
                <a:srgbClr val="61CEE1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109119" cy="252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2041160" y="8364909"/>
            <a:ext cx="5002285" cy="571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2"/>
              </a:lnSpc>
            </a:pPr>
            <a:r>
              <a:rPr lang="en-US" sz="3330" b="true">
                <a:solidFill>
                  <a:srgbClr val="0387D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Azure Full Course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028700" y="4582734"/>
            <a:ext cx="1899088" cy="1899088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  <a:ln w="38100" cap="sq">
              <a:solidFill>
                <a:srgbClr val="FBFDFC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959"/>
                </a:lnSpc>
              </a:pPr>
              <a:r>
                <a:rPr lang="en-US" sz="6399">
                  <a:solidFill>
                    <a:srgbClr val="FBFDFC"/>
                  </a:solidFill>
                  <a:latin typeface="Canva Sans"/>
                  <a:ea typeface="Canva Sans"/>
                  <a:cs typeface="Canva Sans"/>
                  <a:sym typeface="Canva Sans"/>
                </a:rPr>
                <a:t>14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63575" y="2495387"/>
            <a:ext cx="1923232" cy="1923232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  <a:ln w="38100" cap="sq">
              <a:solidFill>
                <a:srgbClr val="FBFDFC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959"/>
                </a:lnSpc>
              </a:pPr>
              <a:r>
                <a:rPr lang="en-US" sz="6399">
                  <a:solidFill>
                    <a:srgbClr val="FBFDFC"/>
                  </a:solidFill>
                  <a:latin typeface="Canva Sans"/>
                  <a:ea typeface="Canva Sans"/>
                  <a:cs typeface="Canva Sans"/>
                  <a:sym typeface="Canva Sans"/>
                </a:rPr>
                <a:t>13</a:t>
              </a:r>
            </a:p>
          </p:txBody>
        </p:sp>
      </p:grpSp>
    </p:spTree>
  </p:cSld>
  <p:clrMapOvr>
    <a:masterClrMapping/>
  </p:clrMapOvr>
  <p:transition spd="slow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96702" y="3391951"/>
            <a:ext cx="5320337" cy="4280655"/>
          </a:xfrm>
          <a:custGeom>
            <a:avLst/>
            <a:gdLst/>
            <a:ahLst/>
            <a:cxnLst/>
            <a:rect r="r" b="b" t="t" l="l"/>
            <a:pathLst>
              <a:path h="4280655" w="5320337">
                <a:moveTo>
                  <a:pt x="0" y="0"/>
                </a:moveTo>
                <a:lnTo>
                  <a:pt x="5320337" y="0"/>
                </a:lnTo>
                <a:lnTo>
                  <a:pt x="5320337" y="4280654"/>
                </a:lnTo>
                <a:lnTo>
                  <a:pt x="0" y="42806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970149" y="3391951"/>
            <a:ext cx="1773443" cy="177344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4301166" y="3721391"/>
            <a:ext cx="1111408" cy="1114562"/>
          </a:xfrm>
          <a:custGeom>
            <a:avLst/>
            <a:gdLst/>
            <a:ahLst/>
            <a:cxnLst/>
            <a:rect r="r" b="b" t="t" l="l"/>
            <a:pathLst>
              <a:path h="1114562" w="1111408">
                <a:moveTo>
                  <a:pt x="0" y="0"/>
                </a:moveTo>
                <a:lnTo>
                  <a:pt x="1111409" y="0"/>
                </a:lnTo>
                <a:lnTo>
                  <a:pt x="1111409" y="1114562"/>
                </a:lnTo>
                <a:lnTo>
                  <a:pt x="0" y="11145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1" t="0" r="-141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92126" y="839109"/>
            <a:ext cx="7349068" cy="1218398"/>
            <a:chOff x="0" y="0"/>
            <a:chExt cx="944363" cy="1565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44363" cy="156565"/>
            </a:xfrm>
            <a:custGeom>
              <a:avLst/>
              <a:gdLst/>
              <a:ahLst/>
              <a:cxnLst/>
              <a:rect r="r" b="b" t="t" l="l"/>
              <a:pathLst>
                <a:path h="156565" w="944363">
                  <a:moveTo>
                    <a:pt x="15802" y="0"/>
                  </a:moveTo>
                  <a:lnTo>
                    <a:pt x="928561" y="0"/>
                  </a:lnTo>
                  <a:cubicBezTo>
                    <a:pt x="937289" y="0"/>
                    <a:pt x="944363" y="7075"/>
                    <a:pt x="944363" y="15802"/>
                  </a:cubicBezTo>
                  <a:lnTo>
                    <a:pt x="944363" y="140764"/>
                  </a:lnTo>
                  <a:cubicBezTo>
                    <a:pt x="944363" y="144955"/>
                    <a:pt x="942698" y="148974"/>
                    <a:pt x="939735" y="151937"/>
                  </a:cubicBezTo>
                  <a:cubicBezTo>
                    <a:pt x="936772" y="154901"/>
                    <a:pt x="932752" y="156565"/>
                    <a:pt x="928561" y="156565"/>
                  </a:cubicBezTo>
                  <a:lnTo>
                    <a:pt x="15802" y="156565"/>
                  </a:lnTo>
                  <a:cubicBezTo>
                    <a:pt x="11611" y="156565"/>
                    <a:pt x="7592" y="154901"/>
                    <a:pt x="4628" y="151937"/>
                  </a:cubicBezTo>
                  <a:cubicBezTo>
                    <a:pt x="1665" y="148974"/>
                    <a:pt x="0" y="144955"/>
                    <a:pt x="0" y="140764"/>
                  </a:cubicBezTo>
                  <a:lnTo>
                    <a:pt x="0" y="15802"/>
                  </a:lnTo>
                  <a:cubicBezTo>
                    <a:pt x="0" y="11611"/>
                    <a:pt x="1665" y="7592"/>
                    <a:pt x="4628" y="4628"/>
                  </a:cubicBezTo>
                  <a:cubicBezTo>
                    <a:pt x="7592" y="1665"/>
                    <a:pt x="11611" y="0"/>
                    <a:pt x="15802" y="0"/>
                  </a:cubicBezTo>
                  <a:close/>
                </a:path>
              </a:pathLst>
            </a:custGeom>
            <a:solidFill>
              <a:srgbClr val="E6EEE3"/>
            </a:solidFill>
            <a:ln w="38100" cap="sq">
              <a:solidFill>
                <a:srgbClr val="FBFDFC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944363" cy="2422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6859"/>
                </a:lnSpc>
                <a:spcBef>
                  <a:spcPct val="0"/>
                </a:spcBef>
              </a:pPr>
              <a:r>
                <a:rPr lang="en-US" sz="4899" b="true">
                  <a:solidFill>
                    <a:srgbClr val="004AA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         AGENDA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925191" y="2887174"/>
            <a:ext cx="8639646" cy="1139658"/>
            <a:chOff x="0" y="0"/>
            <a:chExt cx="706792" cy="932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06792" cy="93233"/>
            </a:xfrm>
            <a:custGeom>
              <a:avLst/>
              <a:gdLst/>
              <a:ahLst/>
              <a:cxnLst/>
              <a:rect r="r" b="b" t="t" l="l"/>
              <a:pathLst>
                <a:path h="93233" w="706792">
                  <a:moveTo>
                    <a:pt x="10753" y="0"/>
                  </a:moveTo>
                  <a:lnTo>
                    <a:pt x="696039" y="0"/>
                  </a:lnTo>
                  <a:cubicBezTo>
                    <a:pt x="701978" y="0"/>
                    <a:pt x="706792" y="4814"/>
                    <a:pt x="706792" y="10753"/>
                  </a:cubicBezTo>
                  <a:lnTo>
                    <a:pt x="706792" y="82480"/>
                  </a:lnTo>
                  <a:cubicBezTo>
                    <a:pt x="706792" y="85332"/>
                    <a:pt x="705659" y="88067"/>
                    <a:pt x="703643" y="90084"/>
                  </a:cubicBezTo>
                  <a:cubicBezTo>
                    <a:pt x="701626" y="92100"/>
                    <a:pt x="698891" y="93233"/>
                    <a:pt x="696039" y="93233"/>
                  </a:cubicBezTo>
                  <a:lnTo>
                    <a:pt x="10753" y="93233"/>
                  </a:lnTo>
                  <a:cubicBezTo>
                    <a:pt x="4814" y="93233"/>
                    <a:pt x="0" y="88419"/>
                    <a:pt x="0" y="82480"/>
                  </a:cubicBezTo>
                  <a:lnTo>
                    <a:pt x="0" y="10753"/>
                  </a:lnTo>
                  <a:cubicBezTo>
                    <a:pt x="0" y="7901"/>
                    <a:pt x="1133" y="5166"/>
                    <a:pt x="3150" y="3150"/>
                  </a:cubicBezTo>
                  <a:cubicBezTo>
                    <a:pt x="5166" y="1133"/>
                    <a:pt x="7901" y="0"/>
                    <a:pt x="107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BFDFC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706792" cy="178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579"/>
                </a:lnSpc>
                <a:spcBef>
                  <a:spcPct val="0"/>
                </a:spcBef>
              </a:pPr>
              <a:r>
                <a:rPr lang="en-US" b="true" sz="4699">
                  <a:solidFill>
                    <a:srgbClr val="004AA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 Azure Security Services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69770" y="5021631"/>
            <a:ext cx="8826005" cy="1173357"/>
            <a:chOff x="0" y="0"/>
            <a:chExt cx="862224" cy="11462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2224" cy="114627"/>
            </a:xfrm>
            <a:custGeom>
              <a:avLst/>
              <a:gdLst/>
              <a:ahLst/>
              <a:cxnLst/>
              <a:rect r="r" b="b" t="t" l="l"/>
              <a:pathLst>
                <a:path h="114627" w="862224">
                  <a:moveTo>
                    <a:pt x="10526" y="0"/>
                  </a:moveTo>
                  <a:lnTo>
                    <a:pt x="851698" y="0"/>
                  </a:lnTo>
                  <a:cubicBezTo>
                    <a:pt x="854489" y="0"/>
                    <a:pt x="857167" y="1109"/>
                    <a:pt x="859141" y="3083"/>
                  </a:cubicBezTo>
                  <a:cubicBezTo>
                    <a:pt x="861115" y="5057"/>
                    <a:pt x="862224" y="7734"/>
                    <a:pt x="862224" y="10526"/>
                  </a:cubicBezTo>
                  <a:lnTo>
                    <a:pt x="862224" y="104101"/>
                  </a:lnTo>
                  <a:cubicBezTo>
                    <a:pt x="862224" y="106892"/>
                    <a:pt x="861115" y="109570"/>
                    <a:pt x="859141" y="111544"/>
                  </a:cubicBezTo>
                  <a:cubicBezTo>
                    <a:pt x="857167" y="113518"/>
                    <a:pt x="854489" y="114627"/>
                    <a:pt x="851698" y="114627"/>
                  </a:cubicBezTo>
                  <a:lnTo>
                    <a:pt x="10526" y="114627"/>
                  </a:lnTo>
                  <a:cubicBezTo>
                    <a:pt x="7734" y="114627"/>
                    <a:pt x="5057" y="113518"/>
                    <a:pt x="3083" y="111544"/>
                  </a:cubicBezTo>
                  <a:cubicBezTo>
                    <a:pt x="1109" y="109570"/>
                    <a:pt x="0" y="106892"/>
                    <a:pt x="0" y="104101"/>
                  </a:cubicBezTo>
                  <a:lnTo>
                    <a:pt x="0" y="10526"/>
                  </a:lnTo>
                  <a:cubicBezTo>
                    <a:pt x="0" y="7734"/>
                    <a:pt x="1109" y="5057"/>
                    <a:pt x="3083" y="3083"/>
                  </a:cubicBezTo>
                  <a:cubicBezTo>
                    <a:pt x="5057" y="1109"/>
                    <a:pt x="7734" y="0"/>
                    <a:pt x="105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BFDFC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862224" cy="200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580"/>
                </a:lnSpc>
                <a:spcBef>
                  <a:spcPct val="0"/>
                </a:spcBef>
              </a:pPr>
              <a:r>
                <a:rPr lang="en-US" b="true" sz="4700">
                  <a:solidFill>
                    <a:srgbClr val="004AA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Azure Serverless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31668" y="7253419"/>
            <a:ext cx="9064108" cy="1191632"/>
            <a:chOff x="0" y="0"/>
            <a:chExt cx="878244" cy="11546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78244" cy="115460"/>
            </a:xfrm>
            <a:custGeom>
              <a:avLst/>
              <a:gdLst/>
              <a:ahLst/>
              <a:cxnLst/>
              <a:rect r="r" b="b" t="t" l="l"/>
              <a:pathLst>
                <a:path h="115460" w="878244">
                  <a:moveTo>
                    <a:pt x="10250" y="0"/>
                  </a:moveTo>
                  <a:lnTo>
                    <a:pt x="867994" y="0"/>
                  </a:lnTo>
                  <a:cubicBezTo>
                    <a:pt x="873655" y="0"/>
                    <a:pt x="878244" y="4589"/>
                    <a:pt x="878244" y="10250"/>
                  </a:cubicBezTo>
                  <a:lnTo>
                    <a:pt x="878244" y="105211"/>
                  </a:lnTo>
                  <a:cubicBezTo>
                    <a:pt x="878244" y="110871"/>
                    <a:pt x="873655" y="115460"/>
                    <a:pt x="867994" y="115460"/>
                  </a:cubicBezTo>
                  <a:lnTo>
                    <a:pt x="10250" y="115460"/>
                  </a:lnTo>
                  <a:cubicBezTo>
                    <a:pt x="4589" y="115460"/>
                    <a:pt x="0" y="110871"/>
                    <a:pt x="0" y="105211"/>
                  </a:cubicBezTo>
                  <a:lnTo>
                    <a:pt x="0" y="10250"/>
                  </a:lnTo>
                  <a:cubicBezTo>
                    <a:pt x="0" y="4589"/>
                    <a:pt x="4589" y="0"/>
                    <a:pt x="102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BFDFC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85725"/>
              <a:ext cx="878244" cy="2011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580"/>
                </a:lnSpc>
                <a:spcBef>
                  <a:spcPct val="0"/>
                </a:spcBef>
              </a:pPr>
              <a:r>
                <a:rPr lang="en-US" b="true" sz="4700">
                  <a:solidFill>
                    <a:srgbClr val="004AA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Azure PROJECT 1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28700" y="6784776"/>
            <a:ext cx="1942771" cy="1899088"/>
            <a:chOff x="0" y="0"/>
            <a:chExt cx="831496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31496" cy="812800"/>
            </a:xfrm>
            <a:custGeom>
              <a:avLst/>
              <a:gdLst/>
              <a:ahLst/>
              <a:cxnLst/>
              <a:rect r="r" b="b" t="t" l="l"/>
              <a:pathLst>
                <a:path h="812800" w="831496">
                  <a:moveTo>
                    <a:pt x="415748" y="0"/>
                  </a:moveTo>
                  <a:cubicBezTo>
                    <a:pt x="186137" y="0"/>
                    <a:pt x="0" y="181951"/>
                    <a:pt x="0" y="406400"/>
                  </a:cubicBezTo>
                  <a:cubicBezTo>
                    <a:pt x="0" y="630849"/>
                    <a:pt x="186137" y="812800"/>
                    <a:pt x="415748" y="812800"/>
                  </a:cubicBezTo>
                  <a:cubicBezTo>
                    <a:pt x="645359" y="812800"/>
                    <a:pt x="831496" y="630849"/>
                    <a:pt x="831496" y="406400"/>
                  </a:cubicBezTo>
                  <a:cubicBezTo>
                    <a:pt x="831496" y="181951"/>
                    <a:pt x="645359" y="0"/>
                    <a:pt x="415748" y="0"/>
                  </a:cubicBezTo>
                  <a:close/>
                </a:path>
              </a:pathLst>
            </a:custGeom>
            <a:solidFill>
              <a:srgbClr val="004AAD"/>
            </a:solidFill>
            <a:ln w="38100" cap="sq">
              <a:solidFill>
                <a:srgbClr val="FBFDFC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7953" y="-47625"/>
              <a:ext cx="675591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959"/>
                </a:lnSpc>
              </a:pPr>
              <a:r>
                <a:rPr lang="en-US" sz="6399">
                  <a:solidFill>
                    <a:srgbClr val="FBFDFC"/>
                  </a:solidFill>
                  <a:latin typeface="Canva Sans"/>
                  <a:ea typeface="Canva Sans"/>
                  <a:cs typeface="Canva Sans"/>
                  <a:sym typeface="Canva Sans"/>
                </a:rPr>
                <a:t>18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567567" y="8109428"/>
            <a:ext cx="5949472" cy="1148872"/>
            <a:chOff x="0" y="0"/>
            <a:chExt cx="1109119" cy="21417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09119" cy="214176"/>
            </a:xfrm>
            <a:custGeom>
              <a:avLst/>
              <a:gdLst/>
              <a:ahLst/>
              <a:cxnLst/>
              <a:rect r="r" b="b" t="t" l="l"/>
              <a:pathLst>
                <a:path h="214176" w="1109119">
                  <a:moveTo>
                    <a:pt x="16917" y="0"/>
                  </a:moveTo>
                  <a:lnTo>
                    <a:pt x="1092202" y="0"/>
                  </a:lnTo>
                  <a:cubicBezTo>
                    <a:pt x="1096689" y="0"/>
                    <a:pt x="1100992" y="1782"/>
                    <a:pt x="1104164" y="4955"/>
                  </a:cubicBezTo>
                  <a:cubicBezTo>
                    <a:pt x="1107337" y="8127"/>
                    <a:pt x="1109119" y="12430"/>
                    <a:pt x="1109119" y="16917"/>
                  </a:cubicBezTo>
                  <a:lnTo>
                    <a:pt x="1109119" y="197260"/>
                  </a:lnTo>
                  <a:cubicBezTo>
                    <a:pt x="1109119" y="201746"/>
                    <a:pt x="1107337" y="206049"/>
                    <a:pt x="1104164" y="209222"/>
                  </a:cubicBezTo>
                  <a:cubicBezTo>
                    <a:pt x="1100992" y="212394"/>
                    <a:pt x="1096689" y="214176"/>
                    <a:pt x="1092202" y="214176"/>
                  </a:cubicBezTo>
                  <a:lnTo>
                    <a:pt x="16917" y="214176"/>
                  </a:lnTo>
                  <a:cubicBezTo>
                    <a:pt x="12430" y="214176"/>
                    <a:pt x="8127" y="212394"/>
                    <a:pt x="4955" y="209222"/>
                  </a:cubicBezTo>
                  <a:cubicBezTo>
                    <a:pt x="1782" y="206049"/>
                    <a:pt x="0" y="201746"/>
                    <a:pt x="0" y="197260"/>
                  </a:cubicBezTo>
                  <a:lnTo>
                    <a:pt x="0" y="16917"/>
                  </a:lnTo>
                  <a:cubicBezTo>
                    <a:pt x="0" y="12430"/>
                    <a:pt x="1782" y="8127"/>
                    <a:pt x="4955" y="4955"/>
                  </a:cubicBezTo>
                  <a:cubicBezTo>
                    <a:pt x="8127" y="1782"/>
                    <a:pt x="12430" y="0"/>
                    <a:pt x="16917" y="0"/>
                  </a:cubicBezTo>
                  <a:close/>
                </a:path>
              </a:pathLst>
            </a:custGeom>
            <a:solidFill>
              <a:srgbClr val="FBFDFC"/>
            </a:solidFill>
            <a:ln w="38100" cap="sq">
              <a:solidFill>
                <a:srgbClr val="61CEE1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109119" cy="252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2041160" y="8364909"/>
            <a:ext cx="5002285" cy="571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2"/>
              </a:lnSpc>
            </a:pPr>
            <a:r>
              <a:rPr lang="en-US" sz="3330" b="true">
                <a:solidFill>
                  <a:srgbClr val="0387D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Azure Full Course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028700" y="4582734"/>
            <a:ext cx="1899088" cy="1899088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  <a:ln w="38100" cap="sq">
              <a:solidFill>
                <a:srgbClr val="FBFDFC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959"/>
                </a:lnSpc>
              </a:pPr>
              <a:r>
                <a:rPr lang="en-US" sz="6399">
                  <a:solidFill>
                    <a:srgbClr val="FBFDFC"/>
                  </a:solidFill>
                  <a:latin typeface="Canva Sans"/>
                  <a:ea typeface="Canva Sans"/>
                  <a:cs typeface="Canva Sans"/>
                  <a:sym typeface="Canva Sans"/>
                </a:rPr>
                <a:t>17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63575" y="2495387"/>
            <a:ext cx="1923232" cy="1923232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  <a:ln w="38100" cap="sq">
              <a:solidFill>
                <a:srgbClr val="FBFDFC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959"/>
                </a:lnSpc>
              </a:pPr>
              <a:r>
                <a:rPr lang="en-US" sz="6399">
                  <a:solidFill>
                    <a:srgbClr val="FBFDFC"/>
                  </a:solidFill>
                  <a:latin typeface="Canva Sans"/>
                  <a:ea typeface="Canva Sans"/>
                  <a:cs typeface="Canva Sans"/>
                  <a:sym typeface="Canva Sans"/>
                </a:rPr>
                <a:t>16</a:t>
              </a:r>
            </a:p>
          </p:txBody>
        </p:sp>
      </p:grpSp>
    </p:spTree>
  </p:cSld>
  <p:clrMapOvr>
    <a:masterClrMapping/>
  </p:clrMapOvr>
  <p:transition spd="slow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96702" y="3391951"/>
            <a:ext cx="5320337" cy="4280655"/>
          </a:xfrm>
          <a:custGeom>
            <a:avLst/>
            <a:gdLst/>
            <a:ahLst/>
            <a:cxnLst/>
            <a:rect r="r" b="b" t="t" l="l"/>
            <a:pathLst>
              <a:path h="4280655" w="5320337">
                <a:moveTo>
                  <a:pt x="0" y="0"/>
                </a:moveTo>
                <a:lnTo>
                  <a:pt x="5320337" y="0"/>
                </a:lnTo>
                <a:lnTo>
                  <a:pt x="5320337" y="4280654"/>
                </a:lnTo>
                <a:lnTo>
                  <a:pt x="0" y="42806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970149" y="3391951"/>
            <a:ext cx="1773443" cy="177344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4301166" y="3721391"/>
            <a:ext cx="1111408" cy="1114562"/>
          </a:xfrm>
          <a:custGeom>
            <a:avLst/>
            <a:gdLst/>
            <a:ahLst/>
            <a:cxnLst/>
            <a:rect r="r" b="b" t="t" l="l"/>
            <a:pathLst>
              <a:path h="1114562" w="1111408">
                <a:moveTo>
                  <a:pt x="0" y="0"/>
                </a:moveTo>
                <a:lnTo>
                  <a:pt x="1111409" y="0"/>
                </a:lnTo>
                <a:lnTo>
                  <a:pt x="1111409" y="1114562"/>
                </a:lnTo>
                <a:lnTo>
                  <a:pt x="0" y="11145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1" t="0" r="-141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92126" y="839109"/>
            <a:ext cx="7349068" cy="1218398"/>
            <a:chOff x="0" y="0"/>
            <a:chExt cx="944363" cy="1565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44363" cy="156565"/>
            </a:xfrm>
            <a:custGeom>
              <a:avLst/>
              <a:gdLst/>
              <a:ahLst/>
              <a:cxnLst/>
              <a:rect r="r" b="b" t="t" l="l"/>
              <a:pathLst>
                <a:path h="156565" w="944363">
                  <a:moveTo>
                    <a:pt x="15802" y="0"/>
                  </a:moveTo>
                  <a:lnTo>
                    <a:pt x="928561" y="0"/>
                  </a:lnTo>
                  <a:cubicBezTo>
                    <a:pt x="937289" y="0"/>
                    <a:pt x="944363" y="7075"/>
                    <a:pt x="944363" y="15802"/>
                  </a:cubicBezTo>
                  <a:lnTo>
                    <a:pt x="944363" y="140764"/>
                  </a:lnTo>
                  <a:cubicBezTo>
                    <a:pt x="944363" y="144955"/>
                    <a:pt x="942698" y="148974"/>
                    <a:pt x="939735" y="151937"/>
                  </a:cubicBezTo>
                  <a:cubicBezTo>
                    <a:pt x="936772" y="154901"/>
                    <a:pt x="932752" y="156565"/>
                    <a:pt x="928561" y="156565"/>
                  </a:cubicBezTo>
                  <a:lnTo>
                    <a:pt x="15802" y="156565"/>
                  </a:lnTo>
                  <a:cubicBezTo>
                    <a:pt x="11611" y="156565"/>
                    <a:pt x="7592" y="154901"/>
                    <a:pt x="4628" y="151937"/>
                  </a:cubicBezTo>
                  <a:cubicBezTo>
                    <a:pt x="1665" y="148974"/>
                    <a:pt x="0" y="144955"/>
                    <a:pt x="0" y="140764"/>
                  </a:cubicBezTo>
                  <a:lnTo>
                    <a:pt x="0" y="15802"/>
                  </a:lnTo>
                  <a:cubicBezTo>
                    <a:pt x="0" y="11611"/>
                    <a:pt x="1665" y="7592"/>
                    <a:pt x="4628" y="4628"/>
                  </a:cubicBezTo>
                  <a:cubicBezTo>
                    <a:pt x="7592" y="1665"/>
                    <a:pt x="11611" y="0"/>
                    <a:pt x="15802" y="0"/>
                  </a:cubicBezTo>
                  <a:close/>
                </a:path>
              </a:pathLst>
            </a:custGeom>
            <a:solidFill>
              <a:srgbClr val="E6EEE3"/>
            </a:solidFill>
            <a:ln w="38100" cap="sq">
              <a:solidFill>
                <a:srgbClr val="FBFDFC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944363" cy="2422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6859"/>
                </a:lnSpc>
                <a:spcBef>
                  <a:spcPct val="0"/>
                </a:spcBef>
              </a:pPr>
              <a:r>
                <a:rPr lang="en-US" sz="4899" b="true">
                  <a:solidFill>
                    <a:srgbClr val="004AA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         AGENDA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925191" y="2887174"/>
            <a:ext cx="8639646" cy="1139658"/>
            <a:chOff x="0" y="0"/>
            <a:chExt cx="706792" cy="932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06792" cy="93233"/>
            </a:xfrm>
            <a:custGeom>
              <a:avLst/>
              <a:gdLst/>
              <a:ahLst/>
              <a:cxnLst/>
              <a:rect r="r" b="b" t="t" l="l"/>
              <a:pathLst>
                <a:path h="93233" w="706792">
                  <a:moveTo>
                    <a:pt x="10753" y="0"/>
                  </a:moveTo>
                  <a:lnTo>
                    <a:pt x="696039" y="0"/>
                  </a:lnTo>
                  <a:cubicBezTo>
                    <a:pt x="701978" y="0"/>
                    <a:pt x="706792" y="4814"/>
                    <a:pt x="706792" y="10753"/>
                  </a:cubicBezTo>
                  <a:lnTo>
                    <a:pt x="706792" y="82480"/>
                  </a:lnTo>
                  <a:cubicBezTo>
                    <a:pt x="706792" y="85332"/>
                    <a:pt x="705659" y="88067"/>
                    <a:pt x="703643" y="90084"/>
                  </a:cubicBezTo>
                  <a:cubicBezTo>
                    <a:pt x="701626" y="92100"/>
                    <a:pt x="698891" y="93233"/>
                    <a:pt x="696039" y="93233"/>
                  </a:cubicBezTo>
                  <a:lnTo>
                    <a:pt x="10753" y="93233"/>
                  </a:lnTo>
                  <a:cubicBezTo>
                    <a:pt x="4814" y="93233"/>
                    <a:pt x="0" y="88419"/>
                    <a:pt x="0" y="82480"/>
                  </a:cubicBezTo>
                  <a:lnTo>
                    <a:pt x="0" y="10753"/>
                  </a:lnTo>
                  <a:cubicBezTo>
                    <a:pt x="0" y="7901"/>
                    <a:pt x="1133" y="5166"/>
                    <a:pt x="3150" y="3150"/>
                  </a:cubicBezTo>
                  <a:cubicBezTo>
                    <a:pt x="5166" y="1133"/>
                    <a:pt x="7901" y="0"/>
                    <a:pt x="107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BFDFC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706792" cy="178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579"/>
                </a:lnSpc>
                <a:spcBef>
                  <a:spcPct val="0"/>
                </a:spcBef>
              </a:pPr>
              <a:r>
                <a:rPr lang="en-US" b="true" sz="4699">
                  <a:solidFill>
                    <a:srgbClr val="004AA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Azure PROJECT 2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44199" y="4945600"/>
            <a:ext cx="9823368" cy="1173357"/>
            <a:chOff x="0" y="0"/>
            <a:chExt cx="959657" cy="11462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59657" cy="114627"/>
            </a:xfrm>
            <a:custGeom>
              <a:avLst/>
              <a:gdLst/>
              <a:ahLst/>
              <a:cxnLst/>
              <a:rect r="r" b="b" t="t" l="l"/>
              <a:pathLst>
                <a:path h="114627" w="959657">
                  <a:moveTo>
                    <a:pt x="9457" y="0"/>
                  </a:moveTo>
                  <a:lnTo>
                    <a:pt x="950200" y="0"/>
                  </a:lnTo>
                  <a:cubicBezTo>
                    <a:pt x="952708" y="0"/>
                    <a:pt x="955114" y="996"/>
                    <a:pt x="956887" y="2770"/>
                  </a:cubicBezTo>
                  <a:cubicBezTo>
                    <a:pt x="958661" y="4544"/>
                    <a:pt x="959657" y="6949"/>
                    <a:pt x="959657" y="9457"/>
                  </a:cubicBezTo>
                  <a:lnTo>
                    <a:pt x="959657" y="105169"/>
                  </a:lnTo>
                  <a:cubicBezTo>
                    <a:pt x="959657" y="110393"/>
                    <a:pt x="955423" y="114627"/>
                    <a:pt x="950200" y="114627"/>
                  </a:cubicBezTo>
                  <a:lnTo>
                    <a:pt x="9457" y="114627"/>
                  </a:lnTo>
                  <a:cubicBezTo>
                    <a:pt x="4234" y="114627"/>
                    <a:pt x="0" y="110393"/>
                    <a:pt x="0" y="105169"/>
                  </a:cubicBezTo>
                  <a:lnTo>
                    <a:pt x="0" y="9457"/>
                  </a:lnTo>
                  <a:cubicBezTo>
                    <a:pt x="0" y="4234"/>
                    <a:pt x="4234" y="0"/>
                    <a:pt x="94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BFDFC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959657" cy="200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580"/>
                </a:lnSpc>
                <a:spcBef>
                  <a:spcPct val="0"/>
                </a:spcBef>
              </a:pPr>
              <a:r>
                <a:rPr lang="en-US" b="true" sz="4700">
                  <a:solidFill>
                    <a:srgbClr val="004AA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       Azure Interviews Question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567567" y="8109428"/>
            <a:ext cx="5949472" cy="1148872"/>
            <a:chOff x="0" y="0"/>
            <a:chExt cx="1109119" cy="21417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09119" cy="214176"/>
            </a:xfrm>
            <a:custGeom>
              <a:avLst/>
              <a:gdLst/>
              <a:ahLst/>
              <a:cxnLst/>
              <a:rect r="r" b="b" t="t" l="l"/>
              <a:pathLst>
                <a:path h="214176" w="1109119">
                  <a:moveTo>
                    <a:pt x="16917" y="0"/>
                  </a:moveTo>
                  <a:lnTo>
                    <a:pt x="1092202" y="0"/>
                  </a:lnTo>
                  <a:cubicBezTo>
                    <a:pt x="1096689" y="0"/>
                    <a:pt x="1100992" y="1782"/>
                    <a:pt x="1104164" y="4955"/>
                  </a:cubicBezTo>
                  <a:cubicBezTo>
                    <a:pt x="1107337" y="8127"/>
                    <a:pt x="1109119" y="12430"/>
                    <a:pt x="1109119" y="16917"/>
                  </a:cubicBezTo>
                  <a:lnTo>
                    <a:pt x="1109119" y="197260"/>
                  </a:lnTo>
                  <a:cubicBezTo>
                    <a:pt x="1109119" y="201746"/>
                    <a:pt x="1107337" y="206049"/>
                    <a:pt x="1104164" y="209222"/>
                  </a:cubicBezTo>
                  <a:cubicBezTo>
                    <a:pt x="1100992" y="212394"/>
                    <a:pt x="1096689" y="214176"/>
                    <a:pt x="1092202" y="214176"/>
                  </a:cubicBezTo>
                  <a:lnTo>
                    <a:pt x="16917" y="214176"/>
                  </a:lnTo>
                  <a:cubicBezTo>
                    <a:pt x="12430" y="214176"/>
                    <a:pt x="8127" y="212394"/>
                    <a:pt x="4955" y="209222"/>
                  </a:cubicBezTo>
                  <a:cubicBezTo>
                    <a:pt x="1782" y="206049"/>
                    <a:pt x="0" y="201746"/>
                    <a:pt x="0" y="197260"/>
                  </a:cubicBezTo>
                  <a:lnTo>
                    <a:pt x="0" y="16917"/>
                  </a:lnTo>
                  <a:cubicBezTo>
                    <a:pt x="0" y="12430"/>
                    <a:pt x="1782" y="8127"/>
                    <a:pt x="4955" y="4955"/>
                  </a:cubicBezTo>
                  <a:cubicBezTo>
                    <a:pt x="8127" y="1782"/>
                    <a:pt x="12430" y="0"/>
                    <a:pt x="16917" y="0"/>
                  </a:cubicBezTo>
                  <a:close/>
                </a:path>
              </a:pathLst>
            </a:custGeom>
            <a:solidFill>
              <a:srgbClr val="FBFDFC"/>
            </a:solidFill>
            <a:ln w="38100" cap="sq">
              <a:solidFill>
                <a:srgbClr val="61CEE1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109119" cy="252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2041160" y="8364909"/>
            <a:ext cx="5002285" cy="571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2"/>
              </a:lnSpc>
            </a:pPr>
            <a:r>
              <a:rPr lang="en-US" sz="3330" b="true">
                <a:solidFill>
                  <a:srgbClr val="0387D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Azure Full Course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028700" y="4582734"/>
            <a:ext cx="1899088" cy="1899088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  <a:ln w="38100" cap="sq">
              <a:solidFill>
                <a:srgbClr val="FBFDFC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959"/>
                </a:lnSpc>
              </a:pPr>
              <a:r>
                <a:rPr lang="en-US" sz="6399">
                  <a:solidFill>
                    <a:srgbClr val="FBFDFC"/>
                  </a:solidFill>
                  <a:latin typeface="Canva Sans"/>
                  <a:ea typeface="Canva Sans"/>
                  <a:cs typeface="Canva Sans"/>
                  <a:sym typeface="Canva Sans"/>
                </a:rPr>
                <a:t>20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63575" y="2495387"/>
            <a:ext cx="1923232" cy="1923232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  <a:ln w="38100" cap="sq">
              <a:solidFill>
                <a:srgbClr val="FBFDFC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959"/>
                </a:lnSpc>
              </a:pPr>
              <a:r>
                <a:rPr lang="en-US" sz="6399">
                  <a:solidFill>
                    <a:srgbClr val="FBFDFC"/>
                  </a:solidFill>
                  <a:latin typeface="Canva Sans"/>
                  <a:ea typeface="Canva Sans"/>
                  <a:cs typeface="Canva Sans"/>
                  <a:sym typeface="Canva Sans"/>
                </a:rPr>
                <a:t>19</a:t>
              </a:r>
            </a:p>
          </p:txBody>
        </p:sp>
      </p:grpSp>
    </p:spTree>
  </p:cSld>
  <p:clrMapOvr>
    <a:masterClrMapping/>
  </p:clrMapOvr>
  <p:transition spd="slow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26052" y="1805238"/>
            <a:ext cx="7002096" cy="5633770"/>
          </a:xfrm>
          <a:custGeom>
            <a:avLst/>
            <a:gdLst/>
            <a:ahLst/>
            <a:cxnLst/>
            <a:rect r="r" b="b" t="t" l="l"/>
            <a:pathLst>
              <a:path h="5633770" w="7002096">
                <a:moveTo>
                  <a:pt x="0" y="0"/>
                </a:moveTo>
                <a:lnTo>
                  <a:pt x="7002096" y="0"/>
                </a:lnTo>
                <a:lnTo>
                  <a:pt x="7002096" y="5633769"/>
                </a:lnTo>
                <a:lnTo>
                  <a:pt x="0" y="56337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198048" y="7746269"/>
            <a:ext cx="7830100" cy="1512031"/>
            <a:chOff x="0" y="0"/>
            <a:chExt cx="1109119" cy="2141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09119" cy="214176"/>
            </a:xfrm>
            <a:custGeom>
              <a:avLst/>
              <a:gdLst/>
              <a:ahLst/>
              <a:cxnLst/>
              <a:rect r="r" b="b" t="t" l="l"/>
              <a:pathLst>
                <a:path h="214176" w="1109119">
                  <a:moveTo>
                    <a:pt x="12854" y="0"/>
                  </a:moveTo>
                  <a:lnTo>
                    <a:pt x="1096265" y="0"/>
                  </a:lnTo>
                  <a:cubicBezTo>
                    <a:pt x="1099674" y="0"/>
                    <a:pt x="1102944" y="1354"/>
                    <a:pt x="1105354" y="3765"/>
                  </a:cubicBezTo>
                  <a:cubicBezTo>
                    <a:pt x="1107765" y="6175"/>
                    <a:pt x="1109119" y="9445"/>
                    <a:pt x="1109119" y="12854"/>
                  </a:cubicBezTo>
                  <a:lnTo>
                    <a:pt x="1109119" y="201323"/>
                  </a:lnTo>
                  <a:cubicBezTo>
                    <a:pt x="1109119" y="204732"/>
                    <a:pt x="1107765" y="208001"/>
                    <a:pt x="1105354" y="210412"/>
                  </a:cubicBezTo>
                  <a:cubicBezTo>
                    <a:pt x="1102944" y="212822"/>
                    <a:pt x="1099674" y="214176"/>
                    <a:pt x="1096265" y="214176"/>
                  </a:cubicBezTo>
                  <a:lnTo>
                    <a:pt x="12854" y="214176"/>
                  </a:lnTo>
                  <a:cubicBezTo>
                    <a:pt x="9445" y="214176"/>
                    <a:pt x="6175" y="212822"/>
                    <a:pt x="3765" y="210412"/>
                  </a:cubicBezTo>
                  <a:cubicBezTo>
                    <a:pt x="1354" y="208001"/>
                    <a:pt x="0" y="204732"/>
                    <a:pt x="0" y="201323"/>
                  </a:cubicBezTo>
                  <a:lnTo>
                    <a:pt x="0" y="12854"/>
                  </a:lnTo>
                  <a:cubicBezTo>
                    <a:pt x="0" y="9445"/>
                    <a:pt x="1354" y="6175"/>
                    <a:pt x="3765" y="3765"/>
                  </a:cubicBezTo>
                  <a:cubicBezTo>
                    <a:pt x="6175" y="1354"/>
                    <a:pt x="9445" y="0"/>
                    <a:pt x="12854" y="0"/>
                  </a:cubicBezTo>
                  <a:close/>
                </a:path>
              </a:pathLst>
            </a:custGeom>
            <a:solidFill>
              <a:srgbClr val="FBFDFC"/>
            </a:solidFill>
            <a:ln w="38100" cap="sq">
              <a:solidFill>
                <a:srgbClr val="61CEE1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109119" cy="252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821344" y="8075009"/>
            <a:ext cx="6583507" cy="759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36"/>
              </a:lnSpc>
            </a:pPr>
            <a:r>
              <a:rPr lang="en-US" sz="4383" b="true">
                <a:solidFill>
                  <a:srgbClr val="0387D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Introduction to Cloud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3747063" y="5671988"/>
            <a:ext cx="2074282" cy="207428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134232" y="5921309"/>
            <a:ext cx="1299942" cy="1303631"/>
          </a:xfrm>
          <a:custGeom>
            <a:avLst/>
            <a:gdLst/>
            <a:ahLst/>
            <a:cxnLst/>
            <a:rect r="r" b="b" t="t" l="l"/>
            <a:pathLst>
              <a:path h="1303631" w="1299942">
                <a:moveTo>
                  <a:pt x="0" y="0"/>
                </a:moveTo>
                <a:lnTo>
                  <a:pt x="1299943" y="0"/>
                </a:lnTo>
                <a:lnTo>
                  <a:pt x="1299943" y="1303631"/>
                </a:lnTo>
                <a:lnTo>
                  <a:pt x="0" y="13036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1" t="0" r="-141" b="0"/>
            </a:stretch>
          </a:blipFill>
        </p:spPr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DAGbyp6MR90</dc:identifier>
  <dcterms:modified xsi:type="dcterms:W3CDTF">2011-08-01T06:04:30Z</dcterms:modified>
  <cp:revision>1</cp:revision>
  <dc:title>Azure Full Course</dc:title>
</cp:coreProperties>
</file>